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Sports World" charset="1" panose="02000503020000020004"/>
      <p:regular r:id="rId16"/>
    </p:embeddedFont>
    <p:embeddedFont>
      <p:font typeface="Saira" charset="1" panose="00000500000000000000"/>
      <p:regular r:id="rId17"/>
    </p:embeddedFont>
    <p:embeddedFont>
      <p:font typeface="Open Sans" charset="1" panose="020B0606030504020204"/>
      <p:regular r:id="rId18"/>
    </p:embeddedFont>
    <p:embeddedFont>
      <p:font typeface="Saira Bold"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 Id="rId7" Target="../media/image12.png" Type="http://schemas.openxmlformats.org/officeDocument/2006/relationships/image"/><Relationship Id="rId8"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8.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3.jpeg" Type="http://schemas.openxmlformats.org/officeDocument/2006/relationships/image"/><Relationship Id="rId6" Target="../media/image14.png" Type="http://schemas.openxmlformats.org/officeDocument/2006/relationships/image"/><Relationship Id="rId7" Target="../media/image15.jpeg" Type="http://schemas.openxmlformats.org/officeDocument/2006/relationships/image"/><Relationship Id="rId8" Target="../media/image16.jpeg" Type="http://schemas.openxmlformats.org/officeDocument/2006/relationships/image"/><Relationship Id="rId9"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 Id="rId7" Target="../media/image17.png" Type="http://schemas.openxmlformats.org/officeDocument/2006/relationships/image"/><Relationship Id="rId8"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a:grpSpLocks noChangeAspect="true"/>
          </p:cNvGrpSpPr>
          <p:nvPr/>
        </p:nvGrpSpPr>
        <p:grpSpPr>
          <a:xfrm rot="-4169581">
            <a:off x="7669952" y="2596434"/>
            <a:ext cx="17078363" cy="8424114"/>
            <a:chOff x="0" y="0"/>
            <a:chExt cx="10744200" cy="5299710"/>
          </a:xfrm>
        </p:grpSpPr>
        <p:sp>
          <p:nvSpPr>
            <p:cNvPr name="Freeform 4" id="4"/>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5" id="5"/>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6" id="6"/>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sp>
        <p:nvSpPr>
          <p:cNvPr name="Freeform 7" id="7"/>
          <p:cNvSpPr/>
          <p:nvPr/>
        </p:nvSpPr>
        <p:spPr>
          <a:xfrm flipH="false" flipV="false" rot="0">
            <a:off x="10325048" y="-810991"/>
            <a:ext cx="4168749" cy="2287601"/>
          </a:xfrm>
          <a:custGeom>
            <a:avLst/>
            <a:gdLst/>
            <a:ahLst/>
            <a:cxnLst/>
            <a:rect r="r" b="b" t="t" l="l"/>
            <a:pathLst>
              <a:path h="2287601" w="4168749">
                <a:moveTo>
                  <a:pt x="0" y="0"/>
                </a:moveTo>
                <a:lnTo>
                  <a:pt x="4168749" y="0"/>
                </a:lnTo>
                <a:lnTo>
                  <a:pt x="4168749" y="2287602"/>
                </a:lnTo>
                <a:lnTo>
                  <a:pt x="0" y="22876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8" id="8"/>
          <p:cNvSpPr/>
          <p:nvPr/>
        </p:nvSpPr>
        <p:spPr>
          <a:xfrm flipH="false" flipV="false" rot="0">
            <a:off x="-1628066" y="9143199"/>
            <a:ext cx="4168749" cy="2287601"/>
          </a:xfrm>
          <a:custGeom>
            <a:avLst/>
            <a:gdLst/>
            <a:ahLst/>
            <a:cxnLst/>
            <a:rect r="r" b="b" t="t" l="l"/>
            <a:pathLst>
              <a:path h="2287601" w="4168749">
                <a:moveTo>
                  <a:pt x="0" y="0"/>
                </a:moveTo>
                <a:lnTo>
                  <a:pt x="4168749" y="0"/>
                </a:lnTo>
                <a:lnTo>
                  <a:pt x="4168749" y="2287602"/>
                </a:lnTo>
                <a:lnTo>
                  <a:pt x="0" y="22876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0">
            <a:off x="9475205" y="5738815"/>
            <a:ext cx="5416081" cy="1069676"/>
          </a:xfrm>
          <a:custGeom>
            <a:avLst/>
            <a:gdLst/>
            <a:ahLst/>
            <a:cxnLst/>
            <a:rect r="r" b="b" t="t" l="l"/>
            <a:pathLst>
              <a:path h="1069676" w="5416081">
                <a:moveTo>
                  <a:pt x="0" y="0"/>
                </a:moveTo>
                <a:lnTo>
                  <a:pt x="5416081" y="0"/>
                </a:lnTo>
                <a:lnTo>
                  <a:pt x="5416081" y="1069676"/>
                </a:lnTo>
                <a:lnTo>
                  <a:pt x="0" y="1069676"/>
                </a:lnTo>
                <a:lnTo>
                  <a:pt x="0" y="0"/>
                </a:lnTo>
                <a:close/>
              </a:path>
            </a:pathLst>
          </a:custGeom>
          <a:blipFill>
            <a:blip r:embed="rId7"/>
            <a:stretch>
              <a:fillRect l="0" t="0" r="0" b="0"/>
            </a:stretch>
          </a:blipFill>
        </p:spPr>
      </p:sp>
      <p:sp>
        <p:nvSpPr>
          <p:cNvPr name="Freeform 10" id="10"/>
          <p:cNvSpPr/>
          <p:nvPr/>
        </p:nvSpPr>
        <p:spPr>
          <a:xfrm flipH="false" flipV="false" rot="0">
            <a:off x="10178504" y="2356043"/>
            <a:ext cx="3598552" cy="3833680"/>
          </a:xfrm>
          <a:custGeom>
            <a:avLst/>
            <a:gdLst/>
            <a:ahLst/>
            <a:cxnLst/>
            <a:rect r="r" b="b" t="t" l="l"/>
            <a:pathLst>
              <a:path h="3833680" w="3598552">
                <a:moveTo>
                  <a:pt x="0" y="0"/>
                </a:moveTo>
                <a:lnTo>
                  <a:pt x="3598552" y="0"/>
                </a:lnTo>
                <a:lnTo>
                  <a:pt x="3598552" y="3833680"/>
                </a:lnTo>
                <a:lnTo>
                  <a:pt x="0" y="3833680"/>
                </a:lnTo>
                <a:lnTo>
                  <a:pt x="0" y="0"/>
                </a:lnTo>
                <a:close/>
              </a:path>
            </a:pathLst>
          </a:custGeom>
          <a:blipFill>
            <a:blip r:embed="rId8"/>
            <a:stretch>
              <a:fillRect l="0" t="0" r="-107365" b="0"/>
            </a:stretch>
          </a:blipFill>
        </p:spPr>
      </p:sp>
      <p:sp>
        <p:nvSpPr>
          <p:cNvPr name="Freeform 11" id="11"/>
          <p:cNvSpPr/>
          <p:nvPr/>
        </p:nvSpPr>
        <p:spPr>
          <a:xfrm flipH="false" flipV="false" rot="0">
            <a:off x="659153" y="791716"/>
            <a:ext cx="739095" cy="684895"/>
          </a:xfrm>
          <a:custGeom>
            <a:avLst/>
            <a:gdLst/>
            <a:ahLst/>
            <a:cxnLst/>
            <a:rect r="r" b="b" t="t" l="l"/>
            <a:pathLst>
              <a:path h="684895" w="739095">
                <a:moveTo>
                  <a:pt x="0" y="0"/>
                </a:moveTo>
                <a:lnTo>
                  <a:pt x="739094" y="0"/>
                </a:lnTo>
                <a:lnTo>
                  <a:pt x="739094" y="684895"/>
                </a:lnTo>
                <a:lnTo>
                  <a:pt x="0" y="684895"/>
                </a:lnTo>
                <a:lnTo>
                  <a:pt x="0" y="0"/>
                </a:lnTo>
                <a:close/>
              </a:path>
            </a:pathLst>
          </a:custGeom>
          <a:blipFill>
            <a:blip r:embed="rId9"/>
            <a:stretch>
              <a:fillRect l="0" t="0" r="0" b="0"/>
            </a:stretch>
          </a:blipFill>
        </p:spPr>
      </p:sp>
      <p:sp>
        <p:nvSpPr>
          <p:cNvPr name="TextBox 12" id="12"/>
          <p:cNvSpPr txBox="true"/>
          <p:nvPr/>
        </p:nvSpPr>
        <p:spPr>
          <a:xfrm rot="0">
            <a:off x="1376895" y="2328281"/>
            <a:ext cx="8308722" cy="2472681"/>
          </a:xfrm>
          <a:prstGeom prst="rect">
            <a:avLst/>
          </a:prstGeom>
        </p:spPr>
        <p:txBody>
          <a:bodyPr anchor="t" rtlCol="false" tIns="0" lIns="0" bIns="0" rIns="0">
            <a:spAutoFit/>
          </a:bodyPr>
          <a:lstStyle/>
          <a:p>
            <a:pPr algn="ctr">
              <a:lnSpc>
                <a:spcPts val="19519"/>
              </a:lnSpc>
            </a:pPr>
            <a:r>
              <a:rPr lang="en-US" sz="13942">
                <a:solidFill>
                  <a:srgbClr val="080808"/>
                </a:solidFill>
                <a:latin typeface="Sports World"/>
                <a:ea typeface="Sports World"/>
                <a:cs typeface="Sports World"/>
                <a:sym typeface="Sports World"/>
              </a:rPr>
              <a:t>SCORD</a:t>
            </a:r>
          </a:p>
        </p:txBody>
      </p:sp>
      <p:sp>
        <p:nvSpPr>
          <p:cNvPr name="TextBox 13" id="13"/>
          <p:cNvSpPr txBox="true"/>
          <p:nvPr/>
        </p:nvSpPr>
        <p:spPr>
          <a:xfrm rot="0">
            <a:off x="1789973" y="5546726"/>
            <a:ext cx="7482566" cy="1064266"/>
          </a:xfrm>
          <a:prstGeom prst="rect">
            <a:avLst/>
          </a:prstGeom>
        </p:spPr>
        <p:txBody>
          <a:bodyPr anchor="t" rtlCol="false" tIns="0" lIns="0" bIns="0" rIns="0">
            <a:spAutoFit/>
          </a:bodyPr>
          <a:lstStyle/>
          <a:p>
            <a:pPr algn="ctr">
              <a:lnSpc>
                <a:spcPts val="4339"/>
              </a:lnSpc>
            </a:pPr>
            <a:r>
              <a:rPr lang="en-US" sz="3099" spc="148">
                <a:solidFill>
                  <a:srgbClr val="070605"/>
                </a:solidFill>
                <a:latin typeface="Saira"/>
                <a:ea typeface="Saira"/>
                <a:cs typeface="Saira"/>
                <a:sym typeface="Saira"/>
              </a:rPr>
              <a:t>"un amigo te dice en que fallas, que mejor amigo que SCORD" </a:t>
            </a:r>
          </a:p>
        </p:txBody>
      </p:sp>
      <p:sp>
        <p:nvSpPr>
          <p:cNvPr name="TextBox 14" id="14"/>
          <p:cNvSpPr txBox="true"/>
          <p:nvPr/>
        </p:nvSpPr>
        <p:spPr>
          <a:xfrm rot="0">
            <a:off x="2933138" y="9016788"/>
            <a:ext cx="2088934" cy="913562"/>
          </a:xfrm>
          <a:prstGeom prst="rect">
            <a:avLst/>
          </a:prstGeom>
        </p:spPr>
        <p:txBody>
          <a:bodyPr anchor="t" rtlCol="false" tIns="0" lIns="0" bIns="0" rIns="0">
            <a:spAutoFit/>
          </a:bodyPr>
          <a:lstStyle/>
          <a:p>
            <a:pPr algn="ctr">
              <a:lnSpc>
                <a:spcPts val="1800"/>
              </a:lnSpc>
            </a:pPr>
            <a:r>
              <a:rPr lang="en-US" sz="1286">
                <a:solidFill>
                  <a:srgbClr val="000000"/>
                </a:solidFill>
                <a:latin typeface="Open Sans"/>
                <a:ea typeface="Open Sans"/>
                <a:cs typeface="Open Sans"/>
                <a:sym typeface="Open Sans"/>
              </a:rPr>
              <a:t>Daniel Stiven Tapia Quitian </a:t>
            </a:r>
          </a:p>
          <a:p>
            <a:pPr algn="ctr">
              <a:lnSpc>
                <a:spcPts val="1800"/>
              </a:lnSpc>
            </a:pPr>
            <a:r>
              <a:rPr lang="en-US" sz="1286">
                <a:solidFill>
                  <a:srgbClr val="000000"/>
                </a:solidFill>
                <a:latin typeface="Open Sans"/>
                <a:ea typeface="Open Sans"/>
                <a:cs typeface="Open Sans"/>
                <a:sym typeface="Open Sans"/>
              </a:rPr>
              <a:t>Sebastián Camilo Calderón </a:t>
            </a:r>
          </a:p>
          <a:p>
            <a:pPr algn="ctr">
              <a:lnSpc>
                <a:spcPts val="1800"/>
              </a:lnSpc>
            </a:pPr>
            <a:r>
              <a:rPr lang="en-US" sz="1286">
                <a:solidFill>
                  <a:srgbClr val="000000"/>
                </a:solidFill>
                <a:latin typeface="Open Sans"/>
                <a:ea typeface="Open Sans"/>
                <a:cs typeface="Open Sans"/>
                <a:sym typeface="Open Sans"/>
              </a:rPr>
              <a:t>Darwin Mendoza Reinoso </a:t>
            </a:r>
          </a:p>
          <a:p>
            <a:pPr algn="ctr">
              <a:lnSpc>
                <a:spcPts val="1800"/>
              </a:lnSpc>
            </a:pPr>
            <a:r>
              <a:rPr lang="en-US" sz="1286">
                <a:solidFill>
                  <a:srgbClr val="000000"/>
                </a:solidFill>
                <a:latin typeface="Open Sans"/>
                <a:ea typeface="Open Sans"/>
                <a:cs typeface="Open Sans"/>
                <a:sym typeface="Open Sans"/>
              </a:rPr>
              <a:t>﻿Lerian Felipe Rodriguez</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a:grpSpLocks noChangeAspect="true"/>
          </p:cNvGrpSpPr>
          <p:nvPr/>
        </p:nvGrpSpPr>
        <p:grpSpPr>
          <a:xfrm rot="-5335031">
            <a:off x="7464035" y="1479693"/>
            <a:ext cx="17333608" cy="8550017"/>
            <a:chOff x="0" y="0"/>
            <a:chExt cx="10744200" cy="5299710"/>
          </a:xfrm>
        </p:grpSpPr>
        <p:sp>
          <p:nvSpPr>
            <p:cNvPr name="Freeform 4" id="4"/>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5" id="5"/>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6" id="6"/>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sp>
        <p:nvSpPr>
          <p:cNvPr name="Freeform 7" id="7"/>
          <p:cNvSpPr/>
          <p:nvPr/>
        </p:nvSpPr>
        <p:spPr>
          <a:xfrm flipH="false" flipV="false" rot="0">
            <a:off x="8646865" y="0"/>
            <a:ext cx="11009037" cy="11009037"/>
          </a:xfrm>
          <a:custGeom>
            <a:avLst/>
            <a:gdLst/>
            <a:ahLst/>
            <a:cxnLst/>
            <a:rect r="r" b="b" t="t" l="l"/>
            <a:pathLst>
              <a:path h="11009037" w="11009037">
                <a:moveTo>
                  <a:pt x="0" y="0"/>
                </a:moveTo>
                <a:lnTo>
                  <a:pt x="11009037" y="0"/>
                </a:lnTo>
                <a:lnTo>
                  <a:pt x="11009037" y="11009037"/>
                </a:lnTo>
                <a:lnTo>
                  <a:pt x="0" y="110090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8" id="8"/>
          <p:cNvSpPr/>
          <p:nvPr/>
        </p:nvSpPr>
        <p:spPr>
          <a:xfrm flipH="false" flipV="false" rot="0">
            <a:off x="9537091" y="2489120"/>
            <a:ext cx="6973910" cy="6073641"/>
          </a:xfrm>
          <a:custGeom>
            <a:avLst/>
            <a:gdLst/>
            <a:ahLst/>
            <a:cxnLst/>
            <a:rect r="r" b="b" t="t" l="l"/>
            <a:pathLst>
              <a:path h="6073641" w="6973910">
                <a:moveTo>
                  <a:pt x="0" y="0"/>
                </a:moveTo>
                <a:lnTo>
                  <a:pt x="6973910" y="0"/>
                </a:lnTo>
                <a:lnTo>
                  <a:pt x="6973910" y="6073641"/>
                </a:lnTo>
                <a:lnTo>
                  <a:pt x="0" y="6073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622758" y="1372951"/>
            <a:ext cx="7521242" cy="2717015"/>
          </a:xfrm>
          <a:prstGeom prst="rect">
            <a:avLst/>
          </a:prstGeom>
        </p:spPr>
        <p:txBody>
          <a:bodyPr anchor="t" rtlCol="false" tIns="0" lIns="0" bIns="0" rIns="0">
            <a:spAutoFit/>
          </a:bodyPr>
          <a:lstStyle/>
          <a:p>
            <a:pPr algn="l" marL="0" indent="0" lvl="0">
              <a:lnSpc>
                <a:spcPts val="10407"/>
              </a:lnSpc>
            </a:pPr>
            <a:r>
              <a:rPr lang="en-US" sz="9375">
                <a:solidFill>
                  <a:srgbClr val="080808"/>
                </a:solidFill>
                <a:latin typeface="Sports World"/>
                <a:ea typeface="Sports World"/>
                <a:cs typeface="Sports World"/>
                <a:sym typeface="Sports World"/>
              </a:rPr>
              <a:t>MUCHAS GRACIAS</a:t>
            </a:r>
          </a:p>
        </p:txBody>
      </p:sp>
      <p:sp>
        <p:nvSpPr>
          <p:cNvPr name="AutoShape 10" id="10"/>
          <p:cNvSpPr/>
          <p:nvPr/>
        </p:nvSpPr>
        <p:spPr>
          <a:xfrm flipV="true">
            <a:off x="1622758" y="4123303"/>
            <a:ext cx="3190986" cy="0"/>
          </a:xfrm>
          <a:prstGeom prst="line">
            <a:avLst/>
          </a:prstGeom>
          <a:ln cap="rnd" w="66675">
            <a:solidFill>
              <a:srgbClr val="004716"/>
            </a:solidFill>
            <a:prstDash val="solid"/>
            <a:headEnd type="none" len="sm" w="sm"/>
            <a:tailEnd type="none" len="sm" w="sm"/>
          </a:ln>
        </p:spPr>
      </p:sp>
      <p:sp>
        <p:nvSpPr>
          <p:cNvPr name="Freeform 11" id="11"/>
          <p:cNvSpPr/>
          <p:nvPr/>
        </p:nvSpPr>
        <p:spPr>
          <a:xfrm flipH="false" flipV="false" rot="0">
            <a:off x="659153" y="791716"/>
            <a:ext cx="739095" cy="684895"/>
          </a:xfrm>
          <a:custGeom>
            <a:avLst/>
            <a:gdLst/>
            <a:ahLst/>
            <a:cxnLst/>
            <a:rect r="r" b="b" t="t" l="l"/>
            <a:pathLst>
              <a:path h="684895" w="739095">
                <a:moveTo>
                  <a:pt x="0" y="0"/>
                </a:moveTo>
                <a:lnTo>
                  <a:pt x="739094" y="0"/>
                </a:lnTo>
                <a:lnTo>
                  <a:pt x="739094" y="684895"/>
                </a:lnTo>
                <a:lnTo>
                  <a:pt x="0" y="684895"/>
                </a:lnTo>
                <a:lnTo>
                  <a:pt x="0" y="0"/>
                </a:lnTo>
                <a:close/>
              </a:path>
            </a:pathLst>
          </a:custGeom>
          <a:blipFill>
            <a:blip r:embed="rId9"/>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028123" y="4838844"/>
            <a:ext cx="12231755" cy="2468639"/>
          </a:xfrm>
          <a:prstGeom prst="rect">
            <a:avLst/>
          </a:prstGeom>
        </p:spPr>
        <p:txBody>
          <a:bodyPr anchor="t" rtlCol="false" tIns="0" lIns="0" bIns="0" rIns="0">
            <a:spAutoFit/>
          </a:bodyPr>
          <a:lstStyle/>
          <a:p>
            <a:pPr algn="ctr" marL="0" indent="0" lvl="0">
              <a:lnSpc>
                <a:spcPts val="4980"/>
              </a:lnSpc>
              <a:spcBef>
                <a:spcPct val="0"/>
              </a:spcBef>
            </a:pPr>
            <a:r>
              <a:rPr lang="en-US" sz="3557" spc="170" strike="noStrike" u="none">
                <a:solidFill>
                  <a:srgbClr val="070605"/>
                </a:solidFill>
                <a:latin typeface="Saira"/>
                <a:ea typeface="Saira"/>
                <a:cs typeface="Saira"/>
                <a:sym typeface="Saira"/>
              </a:rPr>
              <a:t>realizar un sistema de información deportivo para la escuela Quilmes implementando la recolección de estadísticas de los jugadores de la escuela de formación</a:t>
            </a:r>
          </a:p>
        </p:txBody>
      </p:sp>
      <p:sp>
        <p:nvSpPr>
          <p:cNvPr name="TextBox 4" id="4"/>
          <p:cNvSpPr txBox="true"/>
          <p:nvPr/>
        </p:nvSpPr>
        <p:spPr>
          <a:xfrm rot="0">
            <a:off x="4662864" y="3229825"/>
            <a:ext cx="8962272" cy="1290356"/>
          </a:xfrm>
          <a:prstGeom prst="rect">
            <a:avLst/>
          </a:prstGeom>
        </p:spPr>
        <p:txBody>
          <a:bodyPr anchor="t" rtlCol="false" tIns="0" lIns="0" bIns="0" rIns="0">
            <a:spAutoFit/>
          </a:bodyPr>
          <a:lstStyle/>
          <a:p>
            <a:pPr algn="ctr">
              <a:lnSpc>
                <a:spcPts val="10147"/>
              </a:lnSpc>
            </a:pPr>
            <a:r>
              <a:rPr lang="en-US" sz="7248">
                <a:solidFill>
                  <a:srgbClr val="080808"/>
                </a:solidFill>
                <a:latin typeface="Sports World"/>
                <a:ea typeface="Sports World"/>
                <a:cs typeface="Sports World"/>
                <a:sym typeface="Sports World"/>
              </a:rPr>
              <a:t>OBJETIVOS</a:t>
            </a:r>
          </a:p>
        </p:txBody>
      </p:sp>
      <p:grpSp>
        <p:nvGrpSpPr>
          <p:cNvPr name="Group 5" id="5"/>
          <p:cNvGrpSpPr>
            <a:grpSpLocks noChangeAspect="true"/>
          </p:cNvGrpSpPr>
          <p:nvPr/>
        </p:nvGrpSpPr>
        <p:grpSpPr>
          <a:xfrm rot="0">
            <a:off x="-877216" y="7924641"/>
            <a:ext cx="19567790" cy="9652055"/>
            <a:chOff x="0" y="0"/>
            <a:chExt cx="10744200" cy="5299710"/>
          </a:xfrm>
        </p:grpSpPr>
        <p:sp>
          <p:nvSpPr>
            <p:cNvPr name="Freeform 6" id="6"/>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7" id="7"/>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8" id="8"/>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grpSp>
        <p:nvGrpSpPr>
          <p:cNvPr name="Group 9" id="9"/>
          <p:cNvGrpSpPr>
            <a:grpSpLocks noChangeAspect="true"/>
          </p:cNvGrpSpPr>
          <p:nvPr/>
        </p:nvGrpSpPr>
        <p:grpSpPr>
          <a:xfrm rot="-10800000">
            <a:off x="-349975" y="-7551646"/>
            <a:ext cx="19567790" cy="9652055"/>
            <a:chOff x="0" y="0"/>
            <a:chExt cx="10744200" cy="5299710"/>
          </a:xfrm>
        </p:grpSpPr>
        <p:sp>
          <p:nvSpPr>
            <p:cNvPr name="Freeform 10" id="10"/>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11" id="11"/>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12" id="12"/>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sp>
        <p:nvSpPr>
          <p:cNvPr name="Freeform 13" id="13"/>
          <p:cNvSpPr/>
          <p:nvPr/>
        </p:nvSpPr>
        <p:spPr>
          <a:xfrm flipH="false" flipV="false" rot="0">
            <a:off x="659153" y="791716"/>
            <a:ext cx="739095" cy="684895"/>
          </a:xfrm>
          <a:custGeom>
            <a:avLst/>
            <a:gdLst/>
            <a:ahLst/>
            <a:cxnLst/>
            <a:rect r="r" b="b" t="t" l="l"/>
            <a:pathLst>
              <a:path h="684895" w="739095">
                <a:moveTo>
                  <a:pt x="0" y="0"/>
                </a:moveTo>
                <a:lnTo>
                  <a:pt x="739094" y="0"/>
                </a:lnTo>
                <a:lnTo>
                  <a:pt x="739094" y="684895"/>
                </a:lnTo>
                <a:lnTo>
                  <a:pt x="0" y="684895"/>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5657426" y="553209"/>
            <a:ext cx="6718754" cy="2550831"/>
          </a:xfrm>
          <a:prstGeom prst="rect">
            <a:avLst/>
          </a:prstGeom>
        </p:spPr>
        <p:txBody>
          <a:bodyPr anchor="t" rtlCol="false" tIns="0" lIns="0" bIns="0" rIns="0">
            <a:spAutoFit/>
          </a:bodyPr>
          <a:lstStyle/>
          <a:p>
            <a:pPr algn="ctr">
              <a:lnSpc>
                <a:spcPts val="10077"/>
              </a:lnSpc>
            </a:pPr>
            <a:r>
              <a:rPr lang="en-US" sz="7198">
                <a:solidFill>
                  <a:srgbClr val="080808"/>
                </a:solidFill>
                <a:latin typeface="Sports World"/>
                <a:ea typeface="Sports World"/>
                <a:cs typeface="Sports World"/>
                <a:sym typeface="Sports World"/>
              </a:rPr>
              <a:t>OBJETIVOS</a:t>
            </a:r>
          </a:p>
          <a:p>
            <a:pPr algn="ctr" marL="0" indent="0" lvl="0">
              <a:lnSpc>
                <a:spcPts val="10077"/>
              </a:lnSpc>
              <a:spcBef>
                <a:spcPct val="0"/>
              </a:spcBef>
            </a:pPr>
            <a:r>
              <a:rPr lang="en-US" sz="7198">
                <a:solidFill>
                  <a:srgbClr val="080808"/>
                </a:solidFill>
                <a:latin typeface="Sports World"/>
                <a:ea typeface="Sports World"/>
                <a:cs typeface="Sports World"/>
                <a:sym typeface="Sports World"/>
              </a:rPr>
              <a:t>ESPECIFICOS</a:t>
            </a:r>
          </a:p>
        </p:txBody>
      </p:sp>
      <p:sp>
        <p:nvSpPr>
          <p:cNvPr name="TextBox 4" id="4"/>
          <p:cNvSpPr txBox="true"/>
          <p:nvPr/>
        </p:nvSpPr>
        <p:spPr>
          <a:xfrm rot="0">
            <a:off x="1717672" y="4463566"/>
            <a:ext cx="3639992" cy="1755194"/>
          </a:xfrm>
          <a:prstGeom prst="rect">
            <a:avLst/>
          </a:prstGeom>
        </p:spPr>
        <p:txBody>
          <a:bodyPr anchor="t" rtlCol="false" tIns="0" lIns="0" bIns="0" rIns="0">
            <a:spAutoFit/>
          </a:bodyPr>
          <a:lstStyle/>
          <a:p>
            <a:pPr algn="ctr" marL="0" indent="0" lvl="0">
              <a:lnSpc>
                <a:spcPts val="3540"/>
              </a:lnSpc>
              <a:spcBef>
                <a:spcPct val="0"/>
              </a:spcBef>
            </a:pPr>
            <a:r>
              <a:rPr lang="en-US" sz="2528" spc="121">
                <a:solidFill>
                  <a:srgbClr val="070605"/>
                </a:solidFill>
                <a:latin typeface="Saira"/>
                <a:ea typeface="Saira"/>
                <a:cs typeface="Saira"/>
                <a:sym typeface="Saira"/>
              </a:rPr>
              <a:t>Desarr</a:t>
            </a:r>
            <a:r>
              <a:rPr lang="en-US" sz="2528" spc="121" strike="noStrike" u="none">
                <a:solidFill>
                  <a:srgbClr val="070605"/>
                </a:solidFill>
                <a:latin typeface="Saira"/>
                <a:ea typeface="Saira"/>
                <a:cs typeface="Saira"/>
                <a:sym typeface="Saira"/>
              </a:rPr>
              <a:t>ollar un módulo que gestione un cronograma de actividades del club</a:t>
            </a:r>
          </a:p>
        </p:txBody>
      </p:sp>
      <p:sp>
        <p:nvSpPr>
          <p:cNvPr name="TextBox 5" id="5"/>
          <p:cNvSpPr txBox="true"/>
          <p:nvPr/>
        </p:nvSpPr>
        <p:spPr>
          <a:xfrm rot="0">
            <a:off x="5657426" y="4495684"/>
            <a:ext cx="3359377" cy="1755194"/>
          </a:xfrm>
          <a:prstGeom prst="rect">
            <a:avLst/>
          </a:prstGeom>
        </p:spPr>
        <p:txBody>
          <a:bodyPr anchor="t" rtlCol="false" tIns="0" lIns="0" bIns="0" rIns="0">
            <a:spAutoFit/>
          </a:bodyPr>
          <a:lstStyle/>
          <a:p>
            <a:pPr algn="ctr" marL="0" indent="0" lvl="0">
              <a:lnSpc>
                <a:spcPts val="3540"/>
              </a:lnSpc>
              <a:spcBef>
                <a:spcPct val="0"/>
              </a:spcBef>
            </a:pPr>
            <a:r>
              <a:rPr lang="en-US" sz="2528" spc="121">
                <a:solidFill>
                  <a:srgbClr val="070605"/>
                </a:solidFill>
                <a:latin typeface="Saira"/>
                <a:ea typeface="Saira"/>
                <a:cs typeface="Saira"/>
                <a:sym typeface="Saira"/>
              </a:rPr>
              <a:t>C</a:t>
            </a:r>
            <a:r>
              <a:rPr lang="en-US" sz="2528" spc="121" strike="noStrike" u="none">
                <a:solidFill>
                  <a:srgbClr val="070605"/>
                </a:solidFill>
                <a:latin typeface="Saira"/>
                <a:ea typeface="Saira"/>
                <a:cs typeface="Saira"/>
                <a:sym typeface="Saira"/>
              </a:rPr>
              <a:t>rear un módulo que ayude con  la gestión de datos de los jugadores</a:t>
            </a:r>
          </a:p>
        </p:txBody>
      </p:sp>
      <p:sp>
        <p:nvSpPr>
          <p:cNvPr name="TextBox 6" id="6"/>
          <p:cNvSpPr txBox="true"/>
          <p:nvPr/>
        </p:nvSpPr>
        <p:spPr>
          <a:xfrm rot="0">
            <a:off x="9592694" y="4463566"/>
            <a:ext cx="3639992" cy="1755194"/>
          </a:xfrm>
          <a:prstGeom prst="rect">
            <a:avLst/>
          </a:prstGeom>
        </p:spPr>
        <p:txBody>
          <a:bodyPr anchor="t" rtlCol="false" tIns="0" lIns="0" bIns="0" rIns="0">
            <a:spAutoFit/>
          </a:bodyPr>
          <a:lstStyle/>
          <a:p>
            <a:pPr algn="ctr" marL="0" indent="0" lvl="0">
              <a:lnSpc>
                <a:spcPts val="3540"/>
              </a:lnSpc>
              <a:spcBef>
                <a:spcPct val="0"/>
              </a:spcBef>
            </a:pPr>
            <a:r>
              <a:rPr lang="en-US" sz="2528" spc="121">
                <a:solidFill>
                  <a:srgbClr val="070605"/>
                </a:solidFill>
                <a:latin typeface="Saira"/>
                <a:ea typeface="Saira"/>
                <a:cs typeface="Saira"/>
                <a:sym typeface="Saira"/>
              </a:rPr>
              <a:t>D</a:t>
            </a:r>
            <a:r>
              <a:rPr lang="en-US" sz="2528" spc="121" strike="noStrike" u="none">
                <a:solidFill>
                  <a:srgbClr val="070605"/>
                </a:solidFill>
                <a:latin typeface="Saira"/>
                <a:ea typeface="Saira"/>
                <a:cs typeface="Saira"/>
                <a:sym typeface="Saira"/>
              </a:rPr>
              <a:t>esarrollar un módulo que genere un reporte básico de rendimiento para los jugadores.</a:t>
            </a:r>
          </a:p>
        </p:txBody>
      </p:sp>
      <p:sp>
        <p:nvSpPr>
          <p:cNvPr name="TextBox 7" id="7"/>
          <p:cNvSpPr txBox="true"/>
          <p:nvPr/>
        </p:nvSpPr>
        <p:spPr>
          <a:xfrm rot="0">
            <a:off x="1717672" y="3717780"/>
            <a:ext cx="3639992" cy="605389"/>
          </a:xfrm>
          <a:prstGeom prst="rect">
            <a:avLst/>
          </a:prstGeom>
        </p:spPr>
        <p:txBody>
          <a:bodyPr anchor="t" rtlCol="false" tIns="0" lIns="0" bIns="0" rIns="0">
            <a:spAutoFit/>
          </a:bodyPr>
          <a:lstStyle/>
          <a:p>
            <a:pPr algn="ctr" marL="0" indent="0" lvl="0">
              <a:lnSpc>
                <a:spcPts val="4957"/>
              </a:lnSpc>
              <a:spcBef>
                <a:spcPct val="0"/>
              </a:spcBef>
            </a:pPr>
            <a:r>
              <a:rPr lang="en-US" b="true" sz="3540" spc="77">
                <a:solidFill>
                  <a:srgbClr val="070605"/>
                </a:solidFill>
                <a:latin typeface="Saira Bold"/>
                <a:ea typeface="Saira Bold"/>
                <a:cs typeface="Saira Bold"/>
                <a:sym typeface="Saira Bold"/>
              </a:rPr>
              <a:t>Objetivo 01</a:t>
            </a:r>
          </a:p>
        </p:txBody>
      </p:sp>
      <p:sp>
        <p:nvSpPr>
          <p:cNvPr name="TextBox 8" id="8"/>
          <p:cNvSpPr txBox="true"/>
          <p:nvPr/>
        </p:nvSpPr>
        <p:spPr>
          <a:xfrm rot="0">
            <a:off x="5657426" y="3717780"/>
            <a:ext cx="3639992" cy="605389"/>
          </a:xfrm>
          <a:prstGeom prst="rect">
            <a:avLst/>
          </a:prstGeom>
        </p:spPr>
        <p:txBody>
          <a:bodyPr anchor="t" rtlCol="false" tIns="0" lIns="0" bIns="0" rIns="0">
            <a:spAutoFit/>
          </a:bodyPr>
          <a:lstStyle/>
          <a:p>
            <a:pPr algn="ctr" marL="0" indent="0" lvl="0">
              <a:lnSpc>
                <a:spcPts val="4957"/>
              </a:lnSpc>
              <a:spcBef>
                <a:spcPct val="0"/>
              </a:spcBef>
            </a:pPr>
            <a:r>
              <a:rPr lang="en-US" b="true" sz="3540" spc="77">
                <a:solidFill>
                  <a:srgbClr val="070605"/>
                </a:solidFill>
                <a:latin typeface="Saira Bold"/>
                <a:ea typeface="Saira Bold"/>
                <a:cs typeface="Saira Bold"/>
                <a:sym typeface="Saira Bold"/>
              </a:rPr>
              <a:t>Objetivo 02</a:t>
            </a:r>
          </a:p>
        </p:txBody>
      </p:sp>
      <p:sp>
        <p:nvSpPr>
          <p:cNvPr name="TextBox 9" id="9"/>
          <p:cNvSpPr txBox="true"/>
          <p:nvPr/>
        </p:nvSpPr>
        <p:spPr>
          <a:xfrm rot="0">
            <a:off x="9592694" y="3717780"/>
            <a:ext cx="3639992" cy="605389"/>
          </a:xfrm>
          <a:prstGeom prst="rect">
            <a:avLst/>
          </a:prstGeom>
        </p:spPr>
        <p:txBody>
          <a:bodyPr anchor="t" rtlCol="false" tIns="0" lIns="0" bIns="0" rIns="0">
            <a:spAutoFit/>
          </a:bodyPr>
          <a:lstStyle/>
          <a:p>
            <a:pPr algn="ctr" marL="0" indent="0" lvl="0">
              <a:lnSpc>
                <a:spcPts val="4957"/>
              </a:lnSpc>
              <a:spcBef>
                <a:spcPct val="0"/>
              </a:spcBef>
            </a:pPr>
            <a:r>
              <a:rPr lang="en-US" b="true" sz="3540" spc="77">
                <a:solidFill>
                  <a:srgbClr val="070605"/>
                </a:solidFill>
                <a:latin typeface="Saira Bold"/>
                <a:ea typeface="Saira Bold"/>
                <a:cs typeface="Saira Bold"/>
                <a:sym typeface="Saira Bold"/>
              </a:rPr>
              <a:t>Objetivo 03</a:t>
            </a:r>
          </a:p>
        </p:txBody>
      </p:sp>
      <p:sp>
        <p:nvSpPr>
          <p:cNvPr name="Freeform 10" id="10"/>
          <p:cNvSpPr/>
          <p:nvPr/>
        </p:nvSpPr>
        <p:spPr>
          <a:xfrm flipH="false" flipV="false" rot="0">
            <a:off x="-2451077" y="-1143801"/>
            <a:ext cx="4168749" cy="2287601"/>
          </a:xfrm>
          <a:custGeom>
            <a:avLst/>
            <a:gdLst/>
            <a:ahLst/>
            <a:cxnLst/>
            <a:rect r="r" b="b" t="t" l="l"/>
            <a:pathLst>
              <a:path h="2287601" w="4168749">
                <a:moveTo>
                  <a:pt x="0" y="0"/>
                </a:moveTo>
                <a:lnTo>
                  <a:pt x="4168749" y="0"/>
                </a:lnTo>
                <a:lnTo>
                  <a:pt x="4168749" y="2287602"/>
                </a:lnTo>
                <a:lnTo>
                  <a:pt x="0" y="22876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1" id="11"/>
          <p:cNvSpPr/>
          <p:nvPr/>
        </p:nvSpPr>
        <p:spPr>
          <a:xfrm flipH="false" flipV="false" rot="0">
            <a:off x="15539148" y="9258300"/>
            <a:ext cx="4168749" cy="2287601"/>
          </a:xfrm>
          <a:custGeom>
            <a:avLst/>
            <a:gdLst/>
            <a:ahLst/>
            <a:cxnLst/>
            <a:rect r="r" b="b" t="t" l="l"/>
            <a:pathLst>
              <a:path h="2287601" w="4168749">
                <a:moveTo>
                  <a:pt x="0" y="0"/>
                </a:moveTo>
                <a:lnTo>
                  <a:pt x="4168749" y="0"/>
                </a:lnTo>
                <a:lnTo>
                  <a:pt x="4168749" y="2287601"/>
                </a:lnTo>
                <a:lnTo>
                  <a:pt x="0" y="22876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2" id="12"/>
          <p:cNvSpPr/>
          <p:nvPr/>
        </p:nvSpPr>
        <p:spPr>
          <a:xfrm flipH="false" flipV="false" rot="0">
            <a:off x="-1340751" y="9490691"/>
            <a:ext cx="2972099" cy="362056"/>
          </a:xfrm>
          <a:custGeom>
            <a:avLst/>
            <a:gdLst/>
            <a:ahLst/>
            <a:cxnLst/>
            <a:rect r="r" b="b" t="t" l="l"/>
            <a:pathLst>
              <a:path h="362056" w="2972099">
                <a:moveTo>
                  <a:pt x="0" y="0"/>
                </a:moveTo>
                <a:lnTo>
                  <a:pt x="2972098" y="0"/>
                </a:lnTo>
                <a:lnTo>
                  <a:pt x="2972098" y="362056"/>
                </a:lnTo>
                <a:lnTo>
                  <a:pt x="0" y="3620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761701" y="694300"/>
            <a:ext cx="2745076" cy="334400"/>
          </a:xfrm>
          <a:custGeom>
            <a:avLst/>
            <a:gdLst/>
            <a:ahLst/>
            <a:cxnLst/>
            <a:rect r="r" b="b" t="t" l="l"/>
            <a:pathLst>
              <a:path h="334400" w="2745076">
                <a:moveTo>
                  <a:pt x="0" y="0"/>
                </a:moveTo>
                <a:lnTo>
                  <a:pt x="2745076" y="0"/>
                </a:lnTo>
                <a:lnTo>
                  <a:pt x="2745076" y="334400"/>
                </a:lnTo>
                <a:lnTo>
                  <a:pt x="0" y="334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3527961" y="3717780"/>
            <a:ext cx="3639992" cy="605389"/>
          </a:xfrm>
          <a:prstGeom prst="rect">
            <a:avLst/>
          </a:prstGeom>
        </p:spPr>
        <p:txBody>
          <a:bodyPr anchor="t" rtlCol="false" tIns="0" lIns="0" bIns="0" rIns="0">
            <a:spAutoFit/>
          </a:bodyPr>
          <a:lstStyle/>
          <a:p>
            <a:pPr algn="ctr" marL="0" indent="0" lvl="0">
              <a:lnSpc>
                <a:spcPts val="4957"/>
              </a:lnSpc>
              <a:spcBef>
                <a:spcPct val="0"/>
              </a:spcBef>
            </a:pPr>
            <a:r>
              <a:rPr lang="en-US" b="true" sz="3540" spc="77">
                <a:solidFill>
                  <a:srgbClr val="070605"/>
                </a:solidFill>
                <a:latin typeface="Saira Bold"/>
                <a:ea typeface="Saira Bold"/>
                <a:cs typeface="Saira Bold"/>
                <a:sym typeface="Saira Bold"/>
              </a:rPr>
              <a:t>Objetivo 04</a:t>
            </a:r>
          </a:p>
        </p:txBody>
      </p:sp>
      <p:sp>
        <p:nvSpPr>
          <p:cNvPr name="TextBox 15" id="15"/>
          <p:cNvSpPr txBox="true"/>
          <p:nvPr/>
        </p:nvSpPr>
        <p:spPr>
          <a:xfrm rot="0">
            <a:off x="13527961" y="4463566"/>
            <a:ext cx="3639992" cy="1755194"/>
          </a:xfrm>
          <a:prstGeom prst="rect">
            <a:avLst/>
          </a:prstGeom>
        </p:spPr>
        <p:txBody>
          <a:bodyPr anchor="t" rtlCol="false" tIns="0" lIns="0" bIns="0" rIns="0">
            <a:spAutoFit/>
          </a:bodyPr>
          <a:lstStyle/>
          <a:p>
            <a:pPr algn="ctr" marL="0" indent="0" lvl="0">
              <a:lnSpc>
                <a:spcPts val="3540"/>
              </a:lnSpc>
              <a:spcBef>
                <a:spcPct val="0"/>
              </a:spcBef>
            </a:pPr>
            <a:r>
              <a:rPr lang="en-US" sz="2528" spc="121">
                <a:solidFill>
                  <a:srgbClr val="070605"/>
                </a:solidFill>
                <a:latin typeface="Saira"/>
                <a:ea typeface="Saira"/>
                <a:cs typeface="Saira"/>
                <a:sym typeface="Saira"/>
              </a:rPr>
              <a:t>Implementar </a:t>
            </a:r>
            <a:r>
              <a:rPr lang="en-US" sz="2528" spc="121" strike="noStrike" u="none">
                <a:solidFill>
                  <a:srgbClr val="070605"/>
                </a:solidFill>
                <a:latin typeface="Saira"/>
                <a:ea typeface="Saira"/>
                <a:cs typeface="Saira"/>
                <a:sym typeface="Saira"/>
              </a:rPr>
              <a:t>un módulo que permita una comparación entre jugadores.</a:t>
            </a:r>
          </a:p>
        </p:txBody>
      </p:sp>
      <p:sp>
        <p:nvSpPr>
          <p:cNvPr name="Freeform 16" id="16"/>
          <p:cNvSpPr/>
          <p:nvPr/>
        </p:nvSpPr>
        <p:spPr>
          <a:xfrm flipH="false" flipV="false" rot="0">
            <a:off x="659153" y="791716"/>
            <a:ext cx="739095" cy="684895"/>
          </a:xfrm>
          <a:custGeom>
            <a:avLst/>
            <a:gdLst/>
            <a:ahLst/>
            <a:cxnLst/>
            <a:rect r="r" b="b" t="t" l="l"/>
            <a:pathLst>
              <a:path h="684895" w="739095">
                <a:moveTo>
                  <a:pt x="0" y="0"/>
                </a:moveTo>
                <a:lnTo>
                  <a:pt x="739094" y="0"/>
                </a:lnTo>
                <a:lnTo>
                  <a:pt x="739094" y="684895"/>
                </a:lnTo>
                <a:lnTo>
                  <a:pt x="0" y="684895"/>
                </a:lnTo>
                <a:lnTo>
                  <a:pt x="0" y="0"/>
                </a:lnTo>
                <a:close/>
              </a:path>
            </a:pathLst>
          </a:custGeom>
          <a:blipFill>
            <a:blip r:embed="rId7"/>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54624"/>
            <a:ext cx="18285768" cy="9777752"/>
            <a:chOff x="0" y="0"/>
            <a:chExt cx="1625798" cy="869346"/>
          </a:xfrm>
        </p:grpSpPr>
        <p:sp>
          <p:nvSpPr>
            <p:cNvPr name="Freeform 3" id="3"/>
            <p:cNvSpPr/>
            <p:nvPr/>
          </p:nvSpPr>
          <p:spPr>
            <a:xfrm flipH="false" flipV="false" rot="0">
              <a:off x="0" y="0"/>
              <a:ext cx="1625798" cy="869346"/>
            </a:xfrm>
            <a:custGeom>
              <a:avLst/>
              <a:gdLst/>
              <a:ahLst/>
              <a:cxnLst/>
              <a:rect r="r" b="b" t="t" l="l"/>
              <a:pathLst>
                <a:path h="869346" w="1625798">
                  <a:moveTo>
                    <a:pt x="0" y="0"/>
                  </a:moveTo>
                  <a:lnTo>
                    <a:pt x="1625798" y="0"/>
                  </a:lnTo>
                  <a:lnTo>
                    <a:pt x="1625798" y="869346"/>
                  </a:lnTo>
                  <a:lnTo>
                    <a:pt x="0" y="869346"/>
                  </a:lnTo>
                  <a:close/>
                </a:path>
              </a:pathLst>
            </a:custGeom>
            <a:blipFill>
              <a:blip r:embed="rId2"/>
              <a:stretch>
                <a:fillRect l="0" t="-143" r="0" b="-143"/>
              </a:stretch>
            </a:blipFill>
          </p:spPr>
        </p:sp>
      </p:grpSp>
      <p:sp>
        <p:nvSpPr>
          <p:cNvPr name="TextBox 4" id="4"/>
          <p:cNvSpPr txBox="true"/>
          <p:nvPr/>
        </p:nvSpPr>
        <p:spPr>
          <a:xfrm rot="0">
            <a:off x="4088995" y="241842"/>
            <a:ext cx="7725073" cy="925195"/>
          </a:xfrm>
          <a:prstGeom prst="rect">
            <a:avLst/>
          </a:prstGeom>
        </p:spPr>
        <p:txBody>
          <a:bodyPr anchor="t" rtlCol="false" tIns="0" lIns="0" bIns="0" rIns="0">
            <a:spAutoFit/>
          </a:bodyPr>
          <a:lstStyle/>
          <a:p>
            <a:pPr algn="ctr">
              <a:lnSpc>
                <a:spcPts val="7279"/>
              </a:lnSpc>
            </a:pPr>
            <a:r>
              <a:rPr lang="en-US" sz="5199">
                <a:solidFill>
                  <a:srgbClr val="000000"/>
                </a:solidFill>
                <a:latin typeface="Sports World"/>
                <a:ea typeface="Sports World"/>
                <a:cs typeface="Sports World"/>
                <a:sym typeface="Sports World"/>
              </a:rPr>
              <a:t>Modelo Relacional</a:t>
            </a:r>
          </a:p>
        </p:txBody>
      </p:sp>
      <p:sp>
        <p:nvSpPr>
          <p:cNvPr name="Freeform 5" id="5"/>
          <p:cNvSpPr/>
          <p:nvPr/>
        </p:nvSpPr>
        <p:spPr>
          <a:xfrm flipH="false" flipV="false" rot="0">
            <a:off x="659153" y="791716"/>
            <a:ext cx="739095" cy="684895"/>
          </a:xfrm>
          <a:custGeom>
            <a:avLst/>
            <a:gdLst/>
            <a:ahLst/>
            <a:cxnLst/>
            <a:rect r="r" b="b" t="t" l="l"/>
            <a:pathLst>
              <a:path h="684895" w="739095">
                <a:moveTo>
                  <a:pt x="0" y="0"/>
                </a:moveTo>
                <a:lnTo>
                  <a:pt x="739094" y="0"/>
                </a:lnTo>
                <a:lnTo>
                  <a:pt x="739094" y="684895"/>
                </a:lnTo>
                <a:lnTo>
                  <a:pt x="0" y="684895"/>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504622" y="9143199"/>
            <a:ext cx="4168749" cy="2287601"/>
          </a:xfrm>
          <a:custGeom>
            <a:avLst/>
            <a:gdLst/>
            <a:ahLst/>
            <a:cxnLst/>
            <a:rect r="r" b="b" t="t" l="l"/>
            <a:pathLst>
              <a:path h="2287601" w="4168749">
                <a:moveTo>
                  <a:pt x="0" y="0"/>
                </a:moveTo>
                <a:lnTo>
                  <a:pt x="4168749" y="0"/>
                </a:lnTo>
                <a:lnTo>
                  <a:pt x="4168749" y="2287602"/>
                </a:lnTo>
                <a:lnTo>
                  <a:pt x="0" y="22876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5400000">
            <a:off x="6415377" y="-2256442"/>
            <a:ext cx="4168749" cy="2287601"/>
          </a:xfrm>
          <a:custGeom>
            <a:avLst/>
            <a:gdLst/>
            <a:ahLst/>
            <a:cxnLst/>
            <a:rect r="r" b="b" t="t" l="l"/>
            <a:pathLst>
              <a:path h="2287601" w="4168749">
                <a:moveTo>
                  <a:pt x="0" y="0"/>
                </a:moveTo>
                <a:lnTo>
                  <a:pt x="4168749" y="0"/>
                </a:lnTo>
                <a:lnTo>
                  <a:pt x="4168749" y="2287601"/>
                </a:lnTo>
                <a:lnTo>
                  <a:pt x="0" y="22876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5" id="5"/>
          <p:cNvGrpSpPr>
            <a:grpSpLocks noChangeAspect="true"/>
          </p:cNvGrpSpPr>
          <p:nvPr/>
        </p:nvGrpSpPr>
        <p:grpSpPr>
          <a:xfrm rot="5010799">
            <a:off x="-6138000" y="2462949"/>
            <a:ext cx="14333400" cy="7070127"/>
            <a:chOff x="0" y="0"/>
            <a:chExt cx="10744200" cy="5299710"/>
          </a:xfrm>
        </p:grpSpPr>
        <p:sp>
          <p:nvSpPr>
            <p:cNvPr name="Freeform 6" id="6"/>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5"/>
              <a:stretch>
                <a:fillRect l="0" t="-23222" r="0" b="-23222"/>
              </a:stretch>
            </a:blipFill>
          </p:spPr>
        </p:sp>
        <p:sp>
          <p:nvSpPr>
            <p:cNvPr name="Freeform 7" id="7"/>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6"/>
              <a:stretch>
                <a:fillRect l="-2380" t="-259047" r="-729" b="-5843"/>
              </a:stretch>
            </a:blipFill>
          </p:spPr>
        </p:sp>
        <p:sp>
          <p:nvSpPr>
            <p:cNvPr name="Freeform 8" id="8"/>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6"/>
              <a:stretch>
                <a:fillRect l="0" t="-5378" r="0" b="-380856"/>
              </a:stretch>
            </a:blipFill>
          </p:spPr>
        </p:sp>
      </p:grpSp>
      <p:sp>
        <p:nvSpPr>
          <p:cNvPr name="Freeform 9" id="9"/>
          <p:cNvSpPr/>
          <p:nvPr/>
        </p:nvSpPr>
        <p:spPr>
          <a:xfrm flipH="false" flipV="false" rot="0">
            <a:off x="1800998" y="3447402"/>
            <a:ext cx="6555565" cy="4891460"/>
          </a:xfrm>
          <a:custGeom>
            <a:avLst/>
            <a:gdLst/>
            <a:ahLst/>
            <a:cxnLst/>
            <a:rect r="r" b="b" t="t" l="l"/>
            <a:pathLst>
              <a:path h="4891460" w="6555565">
                <a:moveTo>
                  <a:pt x="0" y="0"/>
                </a:moveTo>
                <a:lnTo>
                  <a:pt x="6555566" y="0"/>
                </a:lnTo>
                <a:lnTo>
                  <a:pt x="6555566" y="4891460"/>
                </a:lnTo>
                <a:lnTo>
                  <a:pt x="0" y="4891460"/>
                </a:lnTo>
                <a:lnTo>
                  <a:pt x="0" y="0"/>
                </a:lnTo>
                <a:close/>
              </a:path>
            </a:pathLst>
          </a:custGeom>
          <a:blipFill>
            <a:blip r:embed="rId7"/>
            <a:stretch>
              <a:fillRect l="0" t="0" r="0" b="0"/>
            </a:stretch>
          </a:blipFill>
        </p:spPr>
      </p:sp>
      <p:sp>
        <p:nvSpPr>
          <p:cNvPr name="TextBox 10" id="10"/>
          <p:cNvSpPr txBox="true"/>
          <p:nvPr/>
        </p:nvSpPr>
        <p:spPr>
          <a:xfrm rot="0">
            <a:off x="8062873" y="3133303"/>
            <a:ext cx="9204297" cy="5641341"/>
          </a:xfrm>
          <a:prstGeom prst="rect">
            <a:avLst/>
          </a:prstGeom>
        </p:spPr>
        <p:txBody>
          <a:bodyPr anchor="t" rtlCol="false" tIns="0" lIns="0" bIns="0" rIns="0">
            <a:spAutoFit/>
          </a:bodyPr>
          <a:lstStyle/>
          <a:p>
            <a:pPr algn="r">
              <a:lnSpc>
                <a:spcPts val="4059"/>
              </a:lnSpc>
            </a:pPr>
            <a:r>
              <a:rPr lang="en-US" sz="2899" spc="139">
                <a:solidFill>
                  <a:srgbClr val="070605"/>
                </a:solidFill>
                <a:latin typeface="Saira"/>
                <a:ea typeface="Saira"/>
                <a:cs typeface="Saira"/>
                <a:sym typeface="Saira"/>
              </a:rPr>
              <a:t>El </a:t>
            </a:r>
            <a:r>
              <a:rPr lang="en-US" sz="2899" spc="139" strike="noStrike" u="none">
                <a:solidFill>
                  <a:srgbClr val="070605"/>
                </a:solidFill>
                <a:latin typeface="Saira"/>
                <a:ea typeface="Saira"/>
                <a:cs typeface="Saira"/>
                <a:sym typeface="Saira"/>
              </a:rPr>
              <a:t>objetivo es conectar este software con los jóvenes que practican fútbol de manera amateur, brindándoles apoyo y acompañamiento a de la escuela de fútbol (Quilmes FC) ubicado en el Parque Timiza y Cayetano Cañizares en la localidad de Kennedy (localidad 8 de la ciudad). Es fundamental compartir con los jóvenes las ventajas de este programa, ya que permitirá mejorar sus habilidades y, de esta manera, asegurar un mejor futuro para ellos.</a:t>
            </a:r>
          </a:p>
          <a:p>
            <a:pPr algn="r">
              <a:lnSpc>
                <a:spcPts val="4059"/>
              </a:lnSpc>
            </a:pPr>
          </a:p>
        </p:txBody>
      </p:sp>
      <p:sp>
        <p:nvSpPr>
          <p:cNvPr name="TextBox 11" id="11"/>
          <p:cNvSpPr txBox="true"/>
          <p:nvPr/>
        </p:nvSpPr>
        <p:spPr>
          <a:xfrm rot="0">
            <a:off x="6198834" y="1786213"/>
            <a:ext cx="11058837" cy="1111760"/>
          </a:xfrm>
          <a:prstGeom prst="rect">
            <a:avLst/>
          </a:prstGeom>
        </p:spPr>
        <p:txBody>
          <a:bodyPr anchor="t" rtlCol="false" tIns="0" lIns="0" bIns="0" rIns="0">
            <a:spAutoFit/>
          </a:bodyPr>
          <a:lstStyle/>
          <a:p>
            <a:pPr algn="r">
              <a:lnSpc>
                <a:spcPts val="8747"/>
              </a:lnSpc>
            </a:pPr>
            <a:r>
              <a:rPr lang="en-US" sz="6248">
                <a:solidFill>
                  <a:srgbClr val="080808"/>
                </a:solidFill>
                <a:latin typeface="Sports World"/>
                <a:ea typeface="Sports World"/>
                <a:cs typeface="Sports World"/>
                <a:sym typeface="Sports World"/>
              </a:rPr>
              <a:t>ALCANCE DEL PROYECTO</a:t>
            </a:r>
          </a:p>
        </p:txBody>
      </p:sp>
      <p:sp>
        <p:nvSpPr>
          <p:cNvPr name="Freeform 12" id="12"/>
          <p:cNvSpPr/>
          <p:nvPr/>
        </p:nvSpPr>
        <p:spPr>
          <a:xfrm flipH="false" flipV="false" rot="0">
            <a:off x="659153" y="791716"/>
            <a:ext cx="739095" cy="684895"/>
          </a:xfrm>
          <a:custGeom>
            <a:avLst/>
            <a:gdLst/>
            <a:ahLst/>
            <a:cxnLst/>
            <a:rect r="r" b="b" t="t" l="l"/>
            <a:pathLst>
              <a:path h="684895" w="739095">
                <a:moveTo>
                  <a:pt x="0" y="0"/>
                </a:moveTo>
                <a:lnTo>
                  <a:pt x="739094" y="0"/>
                </a:lnTo>
                <a:lnTo>
                  <a:pt x="739094" y="684895"/>
                </a:lnTo>
                <a:lnTo>
                  <a:pt x="0" y="684895"/>
                </a:lnTo>
                <a:lnTo>
                  <a:pt x="0" y="0"/>
                </a:lnTo>
                <a:close/>
              </a:path>
            </a:pathLst>
          </a:custGeom>
          <a:blipFill>
            <a:blip r:embed="rId8"/>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a:grpSpLocks noChangeAspect="true"/>
          </p:cNvGrpSpPr>
          <p:nvPr/>
        </p:nvGrpSpPr>
        <p:grpSpPr>
          <a:xfrm rot="-4665343">
            <a:off x="10070965" y="2260430"/>
            <a:ext cx="14333400" cy="7070127"/>
            <a:chOff x="0" y="0"/>
            <a:chExt cx="10744200" cy="5299710"/>
          </a:xfrm>
        </p:grpSpPr>
        <p:sp>
          <p:nvSpPr>
            <p:cNvPr name="Freeform 4" id="4"/>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5" id="5"/>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6" id="6"/>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grpSp>
        <p:nvGrpSpPr>
          <p:cNvPr name="Group 7" id="7"/>
          <p:cNvGrpSpPr>
            <a:grpSpLocks noChangeAspect="true"/>
          </p:cNvGrpSpPr>
          <p:nvPr/>
        </p:nvGrpSpPr>
        <p:grpSpPr>
          <a:xfrm rot="-123268">
            <a:off x="12991424" y="984442"/>
            <a:ext cx="3928475" cy="3928475"/>
            <a:chOff x="0" y="0"/>
            <a:chExt cx="34823400" cy="34823400"/>
          </a:xfrm>
        </p:grpSpPr>
        <p:sp>
          <p:nvSpPr>
            <p:cNvPr name="Freeform 8" id="8"/>
            <p:cNvSpPr/>
            <p:nvPr/>
          </p:nvSpPr>
          <p:spPr>
            <a:xfrm flipH="false" flipV="false" rot="0">
              <a:off x="-6350" y="-635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5"/>
              <a:stretch>
                <a:fillRect l="-25000" t="0" r="-25000" b="0"/>
              </a:stretch>
            </a:blipFill>
          </p:spPr>
        </p:sp>
        <p:sp>
          <p:nvSpPr>
            <p:cNvPr name="Freeform 9" id="9"/>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6"/>
              <a:stretch>
                <a:fillRect l="0" t="0" r="0" b="0"/>
              </a:stretch>
            </a:blipFill>
          </p:spPr>
        </p:sp>
      </p:grpSp>
      <p:grpSp>
        <p:nvGrpSpPr>
          <p:cNvPr name="Group 10" id="10"/>
          <p:cNvGrpSpPr>
            <a:grpSpLocks noChangeAspect="true"/>
          </p:cNvGrpSpPr>
          <p:nvPr/>
        </p:nvGrpSpPr>
        <p:grpSpPr>
          <a:xfrm rot="451779">
            <a:off x="12849547" y="5558293"/>
            <a:ext cx="3900748" cy="3900748"/>
            <a:chOff x="0" y="0"/>
            <a:chExt cx="34823400" cy="34823400"/>
          </a:xfrm>
        </p:grpSpPr>
        <p:sp>
          <p:nvSpPr>
            <p:cNvPr name="Freeform 11" id="11"/>
            <p:cNvSpPr/>
            <p:nvPr/>
          </p:nvSpPr>
          <p:spPr>
            <a:xfrm flipH="false" flipV="false" rot="0">
              <a:off x="-6350" y="-635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7"/>
              <a:stretch>
                <a:fillRect l="0" t="-25000" r="0" b="-25000"/>
              </a:stretch>
            </a:blipFill>
          </p:spPr>
        </p:sp>
        <p:sp>
          <p:nvSpPr>
            <p:cNvPr name="Freeform 12" id="12"/>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6"/>
              <a:stretch>
                <a:fillRect l="0" t="0" r="0" b="0"/>
              </a:stretch>
            </a:blipFill>
          </p:spPr>
        </p:sp>
      </p:grpSp>
      <p:grpSp>
        <p:nvGrpSpPr>
          <p:cNvPr name="Group 13" id="13"/>
          <p:cNvGrpSpPr>
            <a:grpSpLocks noChangeAspect="true"/>
          </p:cNvGrpSpPr>
          <p:nvPr/>
        </p:nvGrpSpPr>
        <p:grpSpPr>
          <a:xfrm rot="-338791">
            <a:off x="10312728" y="2540430"/>
            <a:ext cx="3900748" cy="3900748"/>
            <a:chOff x="0" y="0"/>
            <a:chExt cx="34823400" cy="34823400"/>
          </a:xfrm>
        </p:grpSpPr>
        <p:sp>
          <p:nvSpPr>
            <p:cNvPr name="Freeform 14" id="14"/>
            <p:cNvSpPr/>
            <p:nvPr/>
          </p:nvSpPr>
          <p:spPr>
            <a:xfrm flipH="false" flipV="false" rot="0">
              <a:off x="-6350" y="-635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8"/>
              <a:stretch>
                <a:fillRect l="-25000" t="0" r="-25000" b="0"/>
              </a:stretch>
            </a:blipFill>
          </p:spPr>
        </p:sp>
        <p:sp>
          <p:nvSpPr>
            <p:cNvPr name="Freeform 15" id="15"/>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6"/>
              <a:stretch>
                <a:fillRect l="0" t="0" r="0" b="0"/>
              </a:stretch>
            </a:blipFill>
          </p:spPr>
        </p:sp>
      </p:grpSp>
      <p:sp>
        <p:nvSpPr>
          <p:cNvPr name="TextBox 16" id="16"/>
          <p:cNvSpPr txBox="true"/>
          <p:nvPr/>
        </p:nvSpPr>
        <p:spPr>
          <a:xfrm rot="0">
            <a:off x="1931956" y="174315"/>
            <a:ext cx="11588604" cy="2774364"/>
          </a:xfrm>
          <a:prstGeom prst="rect">
            <a:avLst/>
          </a:prstGeom>
        </p:spPr>
        <p:txBody>
          <a:bodyPr anchor="t" rtlCol="false" tIns="0" lIns="0" bIns="0" rIns="0">
            <a:spAutoFit/>
          </a:bodyPr>
          <a:lstStyle/>
          <a:p>
            <a:pPr algn="l">
              <a:lnSpc>
                <a:spcPts val="10947"/>
              </a:lnSpc>
            </a:pPr>
            <a:r>
              <a:rPr lang="en-US" sz="7819">
                <a:solidFill>
                  <a:srgbClr val="080808"/>
                </a:solidFill>
                <a:latin typeface="Sports World"/>
                <a:ea typeface="Sports World"/>
                <a:cs typeface="Sports World"/>
                <a:sym typeface="Sports World"/>
              </a:rPr>
              <a:t>PLANTEAMIENTO</a:t>
            </a:r>
          </a:p>
          <a:p>
            <a:pPr algn="l" marL="0" indent="0" lvl="0">
              <a:lnSpc>
                <a:spcPts val="10947"/>
              </a:lnSpc>
              <a:spcBef>
                <a:spcPct val="0"/>
              </a:spcBef>
            </a:pPr>
            <a:r>
              <a:rPr lang="en-US" sz="7819">
                <a:solidFill>
                  <a:srgbClr val="080808"/>
                </a:solidFill>
                <a:latin typeface="Sports World"/>
                <a:ea typeface="Sports World"/>
                <a:cs typeface="Sports World"/>
                <a:sym typeface="Sports World"/>
              </a:rPr>
              <a:t>PROBLEMA</a:t>
            </a:r>
          </a:p>
        </p:txBody>
      </p:sp>
      <p:sp>
        <p:nvSpPr>
          <p:cNvPr name="TextBox 17" id="17"/>
          <p:cNvSpPr txBox="true"/>
          <p:nvPr/>
        </p:nvSpPr>
        <p:spPr>
          <a:xfrm rot="0">
            <a:off x="2060035" y="2720180"/>
            <a:ext cx="8232909" cy="2192660"/>
          </a:xfrm>
          <a:prstGeom prst="rect">
            <a:avLst/>
          </a:prstGeom>
        </p:spPr>
        <p:txBody>
          <a:bodyPr anchor="t" rtlCol="false" tIns="0" lIns="0" bIns="0" rIns="0">
            <a:spAutoFit/>
          </a:bodyPr>
          <a:lstStyle/>
          <a:p>
            <a:pPr algn="l" marL="0" indent="0" lvl="0">
              <a:lnSpc>
                <a:spcPts val="2519"/>
              </a:lnSpc>
              <a:spcBef>
                <a:spcPct val="0"/>
              </a:spcBef>
            </a:pPr>
            <a:r>
              <a:rPr lang="en-US" sz="1799" spc="86">
                <a:solidFill>
                  <a:srgbClr val="070605"/>
                </a:solidFill>
                <a:latin typeface="Saira"/>
                <a:ea typeface="Saira"/>
                <a:cs typeface="Saira"/>
                <a:sym typeface="Saira"/>
              </a:rPr>
              <a:t>En</a:t>
            </a:r>
            <a:r>
              <a:rPr lang="en-US" sz="1799" spc="86" strike="noStrike" u="none">
                <a:solidFill>
                  <a:srgbClr val="070605"/>
                </a:solidFill>
                <a:latin typeface="Saira"/>
                <a:ea typeface="Saira"/>
                <a:cs typeface="Saira"/>
                <a:sym typeface="Saira"/>
              </a:rPr>
              <a:t> la escuela de futbol Quilmes FC, los entrenadores enfrentan la falta de herramientas tecnológicas para realizar un seguimiento objetivo del rendimiento de los jugadores. Esto limita la evaluación precisa de los avances y las áreas de mejora, afectando la toma de decisiones y la motivación de los deportistas. La recopilación manual de datos impide realizar mediciones constantes y comparaciones efectivas, lo que dificulta la optimización en la formación y selección de talentos..</a:t>
            </a:r>
          </a:p>
        </p:txBody>
      </p:sp>
      <p:sp>
        <p:nvSpPr>
          <p:cNvPr name="TextBox 18" id="18"/>
          <p:cNvSpPr txBox="true"/>
          <p:nvPr/>
        </p:nvSpPr>
        <p:spPr>
          <a:xfrm rot="0">
            <a:off x="2060035" y="6585513"/>
            <a:ext cx="8232909" cy="3180081"/>
          </a:xfrm>
          <a:prstGeom prst="rect">
            <a:avLst/>
          </a:prstGeom>
        </p:spPr>
        <p:txBody>
          <a:bodyPr anchor="t" rtlCol="false" tIns="0" lIns="0" bIns="0" rIns="0">
            <a:spAutoFit/>
          </a:bodyPr>
          <a:lstStyle/>
          <a:p>
            <a:pPr algn="l" marL="0" indent="0" lvl="0">
              <a:lnSpc>
                <a:spcPts val="3219"/>
              </a:lnSpc>
              <a:spcBef>
                <a:spcPct val="0"/>
              </a:spcBef>
            </a:pPr>
            <a:r>
              <a:rPr lang="en-US" sz="2299" spc="110">
                <a:solidFill>
                  <a:srgbClr val="070605"/>
                </a:solidFill>
                <a:latin typeface="Saira"/>
                <a:ea typeface="Saira"/>
                <a:cs typeface="Saira"/>
                <a:sym typeface="Saira"/>
              </a:rPr>
              <a:t>"En el dep</a:t>
            </a:r>
            <a:r>
              <a:rPr lang="en-US" sz="2299" spc="110" strike="noStrike" u="none">
                <a:solidFill>
                  <a:srgbClr val="070605"/>
                </a:solidFill>
                <a:latin typeface="Saira"/>
                <a:ea typeface="Saira"/>
                <a:cs typeface="Saira"/>
                <a:sym typeface="Saira"/>
              </a:rPr>
              <a:t>orte moderno, la tecnología se ha convertido en una herramienta indispensable para optimizar el rendimiento y el desarrollo de los atletas. La falta de estas herramientas en la formación deportiva no solo limita la capacidad de evaluación, sino que también reduce las oportunidades de identificar y potenciar el talento juvenil" (Uribe, 2020).</a:t>
            </a:r>
          </a:p>
          <a:p>
            <a:pPr algn="l" marL="0" indent="0" lvl="0">
              <a:lnSpc>
                <a:spcPts val="3219"/>
              </a:lnSpc>
              <a:spcBef>
                <a:spcPct val="0"/>
              </a:spcBef>
            </a:pPr>
          </a:p>
        </p:txBody>
      </p:sp>
      <p:sp>
        <p:nvSpPr>
          <p:cNvPr name="Freeform 19" id="19"/>
          <p:cNvSpPr/>
          <p:nvPr/>
        </p:nvSpPr>
        <p:spPr>
          <a:xfrm flipH="false" flipV="false" rot="0">
            <a:off x="-2451077" y="-1143801"/>
            <a:ext cx="4168749" cy="2287601"/>
          </a:xfrm>
          <a:custGeom>
            <a:avLst/>
            <a:gdLst/>
            <a:ahLst/>
            <a:cxnLst/>
            <a:rect r="r" b="b" t="t" l="l"/>
            <a:pathLst>
              <a:path h="2287601" w="4168749">
                <a:moveTo>
                  <a:pt x="0" y="0"/>
                </a:moveTo>
                <a:lnTo>
                  <a:pt x="4168749" y="0"/>
                </a:lnTo>
                <a:lnTo>
                  <a:pt x="4168749" y="2287602"/>
                </a:lnTo>
                <a:lnTo>
                  <a:pt x="0" y="22876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0" id="20"/>
          <p:cNvSpPr/>
          <p:nvPr/>
        </p:nvSpPr>
        <p:spPr>
          <a:xfrm flipH="false" flipV="false" rot="0">
            <a:off x="659153" y="791716"/>
            <a:ext cx="739095" cy="684895"/>
          </a:xfrm>
          <a:custGeom>
            <a:avLst/>
            <a:gdLst/>
            <a:ahLst/>
            <a:cxnLst/>
            <a:rect r="r" b="b" t="t" l="l"/>
            <a:pathLst>
              <a:path h="684895" w="739095">
                <a:moveTo>
                  <a:pt x="0" y="0"/>
                </a:moveTo>
                <a:lnTo>
                  <a:pt x="739094" y="0"/>
                </a:lnTo>
                <a:lnTo>
                  <a:pt x="739094" y="684895"/>
                </a:lnTo>
                <a:lnTo>
                  <a:pt x="0" y="684895"/>
                </a:lnTo>
                <a:lnTo>
                  <a:pt x="0" y="0"/>
                </a:lnTo>
                <a:close/>
              </a:path>
            </a:pathLst>
          </a:custGeom>
          <a:blipFill>
            <a:blip r:embed="rId11"/>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504622" y="9143199"/>
            <a:ext cx="4168749" cy="2287601"/>
          </a:xfrm>
          <a:custGeom>
            <a:avLst/>
            <a:gdLst/>
            <a:ahLst/>
            <a:cxnLst/>
            <a:rect r="r" b="b" t="t" l="l"/>
            <a:pathLst>
              <a:path h="2287601" w="4168749">
                <a:moveTo>
                  <a:pt x="0" y="0"/>
                </a:moveTo>
                <a:lnTo>
                  <a:pt x="4168749" y="0"/>
                </a:lnTo>
                <a:lnTo>
                  <a:pt x="4168749" y="2287602"/>
                </a:lnTo>
                <a:lnTo>
                  <a:pt x="0" y="22876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5400000">
            <a:off x="6415377" y="-2256442"/>
            <a:ext cx="4168749" cy="2287601"/>
          </a:xfrm>
          <a:custGeom>
            <a:avLst/>
            <a:gdLst/>
            <a:ahLst/>
            <a:cxnLst/>
            <a:rect r="r" b="b" t="t" l="l"/>
            <a:pathLst>
              <a:path h="2287601" w="4168749">
                <a:moveTo>
                  <a:pt x="0" y="0"/>
                </a:moveTo>
                <a:lnTo>
                  <a:pt x="4168749" y="0"/>
                </a:lnTo>
                <a:lnTo>
                  <a:pt x="4168749" y="2287601"/>
                </a:lnTo>
                <a:lnTo>
                  <a:pt x="0" y="22876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5" id="5"/>
          <p:cNvGrpSpPr>
            <a:grpSpLocks noChangeAspect="true"/>
          </p:cNvGrpSpPr>
          <p:nvPr/>
        </p:nvGrpSpPr>
        <p:grpSpPr>
          <a:xfrm rot="5010799">
            <a:off x="-6138000" y="2462949"/>
            <a:ext cx="14333400" cy="7070127"/>
            <a:chOff x="0" y="0"/>
            <a:chExt cx="10744200" cy="5299710"/>
          </a:xfrm>
        </p:grpSpPr>
        <p:sp>
          <p:nvSpPr>
            <p:cNvPr name="Freeform 6" id="6"/>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5"/>
              <a:stretch>
                <a:fillRect l="0" t="-23222" r="0" b="-23222"/>
              </a:stretch>
            </a:blipFill>
          </p:spPr>
        </p:sp>
        <p:sp>
          <p:nvSpPr>
            <p:cNvPr name="Freeform 7" id="7"/>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6"/>
              <a:stretch>
                <a:fillRect l="-2380" t="-259047" r="-729" b="-5843"/>
              </a:stretch>
            </a:blipFill>
          </p:spPr>
        </p:sp>
        <p:sp>
          <p:nvSpPr>
            <p:cNvPr name="Freeform 8" id="8"/>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6"/>
              <a:stretch>
                <a:fillRect l="0" t="-5378" r="0" b="-380856"/>
              </a:stretch>
            </a:blipFill>
          </p:spPr>
        </p:sp>
      </p:grpSp>
      <p:sp>
        <p:nvSpPr>
          <p:cNvPr name="Freeform 9" id="9"/>
          <p:cNvSpPr/>
          <p:nvPr/>
        </p:nvSpPr>
        <p:spPr>
          <a:xfrm flipH="false" flipV="false" rot="0">
            <a:off x="2247699" y="287884"/>
            <a:ext cx="5588792" cy="9999116"/>
          </a:xfrm>
          <a:custGeom>
            <a:avLst/>
            <a:gdLst/>
            <a:ahLst/>
            <a:cxnLst/>
            <a:rect r="r" b="b" t="t" l="l"/>
            <a:pathLst>
              <a:path h="9999116" w="5588792">
                <a:moveTo>
                  <a:pt x="0" y="0"/>
                </a:moveTo>
                <a:lnTo>
                  <a:pt x="5588792" y="0"/>
                </a:lnTo>
                <a:lnTo>
                  <a:pt x="5588792" y="9999116"/>
                </a:lnTo>
                <a:lnTo>
                  <a:pt x="0" y="9999116"/>
                </a:lnTo>
                <a:lnTo>
                  <a:pt x="0" y="0"/>
                </a:lnTo>
                <a:close/>
              </a:path>
            </a:pathLst>
          </a:custGeom>
          <a:blipFill>
            <a:blip r:embed="rId7"/>
            <a:stretch>
              <a:fillRect l="0" t="0" r="0" b="0"/>
            </a:stretch>
          </a:blipFill>
        </p:spPr>
      </p:sp>
      <p:sp>
        <p:nvSpPr>
          <p:cNvPr name="TextBox 10" id="10"/>
          <p:cNvSpPr txBox="true"/>
          <p:nvPr/>
        </p:nvSpPr>
        <p:spPr>
          <a:xfrm rot="0">
            <a:off x="8055003" y="3085156"/>
            <a:ext cx="9204297" cy="3896995"/>
          </a:xfrm>
          <a:prstGeom prst="rect">
            <a:avLst/>
          </a:prstGeom>
        </p:spPr>
        <p:txBody>
          <a:bodyPr anchor="t" rtlCol="false" tIns="0" lIns="0" bIns="0" rIns="0">
            <a:spAutoFit/>
          </a:bodyPr>
          <a:lstStyle/>
          <a:p>
            <a:pPr algn="r">
              <a:lnSpc>
                <a:spcPts val="3079"/>
              </a:lnSpc>
            </a:pPr>
            <a:r>
              <a:rPr lang="en-US" sz="2199" spc="105">
                <a:solidFill>
                  <a:srgbClr val="070605"/>
                </a:solidFill>
                <a:latin typeface="Saira"/>
                <a:ea typeface="Saira"/>
                <a:cs typeface="Saira"/>
                <a:sym typeface="Saira"/>
              </a:rPr>
              <a:t>El proyecto busca integrar un s</a:t>
            </a:r>
            <a:r>
              <a:rPr lang="en-US" sz="2199" spc="105" strike="noStrike" u="none">
                <a:solidFill>
                  <a:srgbClr val="070605"/>
                </a:solidFill>
                <a:latin typeface="Saira"/>
                <a:ea typeface="Saira"/>
                <a:cs typeface="Saira"/>
                <a:sym typeface="Saira"/>
              </a:rPr>
              <a:t>oftware en las escuelas de fútbol para registrar y analizar el rendimiento deportivo de los jugadores en formación. La plataforma proporcionará estadísticas semanales, mensuales o anuales sobre goles, asistencias, minutos jugados, y desempeño general. Este software facilitará la toma de decisiones en la selección de jugadores, estrategias de juego y permitirá comparar estadísticas, beneficiando tanto a los entrenadores como a la escuela en su proceso formativo.</a:t>
            </a:r>
          </a:p>
          <a:p>
            <a:pPr algn="r">
              <a:lnSpc>
                <a:spcPts val="3079"/>
              </a:lnSpc>
            </a:pPr>
          </a:p>
        </p:txBody>
      </p:sp>
      <p:sp>
        <p:nvSpPr>
          <p:cNvPr name="TextBox 11" id="11"/>
          <p:cNvSpPr txBox="true"/>
          <p:nvPr/>
        </p:nvSpPr>
        <p:spPr>
          <a:xfrm rot="0">
            <a:off x="7836491" y="1786213"/>
            <a:ext cx="9421180" cy="1111760"/>
          </a:xfrm>
          <a:prstGeom prst="rect">
            <a:avLst/>
          </a:prstGeom>
        </p:spPr>
        <p:txBody>
          <a:bodyPr anchor="t" rtlCol="false" tIns="0" lIns="0" bIns="0" rIns="0">
            <a:spAutoFit/>
          </a:bodyPr>
          <a:lstStyle/>
          <a:p>
            <a:pPr algn="r">
              <a:lnSpc>
                <a:spcPts val="8747"/>
              </a:lnSpc>
            </a:pPr>
            <a:r>
              <a:rPr lang="en-US" sz="6248">
                <a:solidFill>
                  <a:srgbClr val="080808"/>
                </a:solidFill>
                <a:latin typeface="Sports World"/>
                <a:ea typeface="Sports World"/>
                <a:cs typeface="Sports World"/>
                <a:sym typeface="Sports World"/>
              </a:rPr>
              <a:t>JUSTIFICACION</a:t>
            </a:r>
          </a:p>
        </p:txBody>
      </p:sp>
      <p:sp>
        <p:nvSpPr>
          <p:cNvPr name="Freeform 12" id="12"/>
          <p:cNvSpPr/>
          <p:nvPr/>
        </p:nvSpPr>
        <p:spPr>
          <a:xfrm flipH="false" flipV="false" rot="0">
            <a:off x="659153" y="791716"/>
            <a:ext cx="739095" cy="684895"/>
          </a:xfrm>
          <a:custGeom>
            <a:avLst/>
            <a:gdLst/>
            <a:ahLst/>
            <a:cxnLst/>
            <a:rect r="r" b="b" t="t" l="l"/>
            <a:pathLst>
              <a:path h="684895" w="739095">
                <a:moveTo>
                  <a:pt x="0" y="0"/>
                </a:moveTo>
                <a:lnTo>
                  <a:pt x="739094" y="0"/>
                </a:lnTo>
                <a:lnTo>
                  <a:pt x="739094" y="684895"/>
                </a:lnTo>
                <a:lnTo>
                  <a:pt x="0" y="684895"/>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187119" y="4155789"/>
            <a:ext cx="12231755" cy="3528696"/>
          </a:xfrm>
          <a:prstGeom prst="rect">
            <a:avLst/>
          </a:prstGeom>
        </p:spPr>
        <p:txBody>
          <a:bodyPr anchor="t" rtlCol="false" tIns="0" lIns="0" bIns="0" rIns="0">
            <a:spAutoFit/>
          </a:bodyPr>
          <a:lstStyle/>
          <a:p>
            <a:pPr algn="ctr" marL="367026" indent="-183513" lvl="1">
              <a:lnSpc>
                <a:spcPts val="2379"/>
              </a:lnSpc>
              <a:spcBef>
                <a:spcPct val="0"/>
              </a:spcBef>
              <a:buFont typeface="Arial"/>
              <a:buChar char="•"/>
            </a:pPr>
            <a:r>
              <a:rPr lang="en-US" sz="1699" spc="81">
                <a:solidFill>
                  <a:srgbClr val="070605"/>
                </a:solidFill>
                <a:latin typeface="Saira"/>
                <a:ea typeface="Saira"/>
                <a:cs typeface="Saira"/>
                <a:sym typeface="Saira"/>
              </a:rPr>
              <a:t>El sistema debe permitir registrar un nuevo jugad</a:t>
            </a:r>
            <a:r>
              <a:rPr lang="en-US" sz="1699" spc="81" strike="noStrike" u="none">
                <a:solidFill>
                  <a:srgbClr val="070605"/>
                </a:solidFill>
                <a:latin typeface="Saira"/>
                <a:ea typeface="Saira"/>
                <a:cs typeface="Saira"/>
                <a:sym typeface="Saira"/>
              </a:rPr>
              <a:t>or</a:t>
            </a:r>
          </a:p>
          <a:p>
            <a:pPr algn="ctr" marL="367026" indent="-183513" lvl="1">
              <a:lnSpc>
                <a:spcPts val="2379"/>
              </a:lnSpc>
              <a:spcBef>
                <a:spcPct val="0"/>
              </a:spcBef>
              <a:buFont typeface="Arial"/>
              <a:buChar char="•"/>
            </a:pPr>
            <a:r>
              <a:rPr lang="en-US" sz="1699" spc="81" strike="noStrike" u="none">
                <a:solidFill>
                  <a:srgbClr val="070605"/>
                </a:solidFill>
                <a:latin typeface="Saira"/>
                <a:ea typeface="Saira"/>
                <a:cs typeface="Saira"/>
                <a:sym typeface="Saira"/>
              </a:rPr>
              <a:t>El sistema debe permitir iniciar sesión a los usuarios</a:t>
            </a:r>
          </a:p>
          <a:p>
            <a:pPr algn="ctr" marL="367026" indent="-183513" lvl="1">
              <a:lnSpc>
                <a:spcPts val="2379"/>
              </a:lnSpc>
              <a:spcBef>
                <a:spcPct val="0"/>
              </a:spcBef>
              <a:buFont typeface="Arial"/>
              <a:buChar char="•"/>
            </a:pPr>
            <a:r>
              <a:rPr lang="en-US" sz="1699" spc="81" strike="noStrike" u="none">
                <a:solidFill>
                  <a:srgbClr val="070605"/>
                </a:solidFill>
                <a:latin typeface="Saira"/>
                <a:ea typeface="Saira"/>
                <a:cs typeface="Saira"/>
                <a:sym typeface="Saira"/>
              </a:rPr>
              <a:t>El sistema debe permitir cambiar contraseña a cualquiera de los usuarios</a:t>
            </a:r>
          </a:p>
          <a:p>
            <a:pPr algn="ctr" marL="367026" indent="-183513" lvl="1">
              <a:lnSpc>
                <a:spcPts val="2379"/>
              </a:lnSpc>
              <a:spcBef>
                <a:spcPct val="0"/>
              </a:spcBef>
              <a:buFont typeface="Arial"/>
              <a:buChar char="•"/>
            </a:pPr>
            <a:r>
              <a:rPr lang="en-US" sz="1699" spc="81" strike="noStrike" u="none">
                <a:solidFill>
                  <a:srgbClr val="070605"/>
                </a:solidFill>
                <a:latin typeface="Saira"/>
                <a:ea typeface="Saira"/>
                <a:cs typeface="Saira"/>
                <a:sym typeface="Saira"/>
              </a:rPr>
              <a:t>El sistema debe permitir guardar contraseña a cualquiera de los usuarios desde cualquier dispositivo</a:t>
            </a:r>
          </a:p>
          <a:p>
            <a:pPr algn="ctr" marL="367026" indent="-183513" lvl="1">
              <a:lnSpc>
                <a:spcPts val="2379"/>
              </a:lnSpc>
              <a:spcBef>
                <a:spcPct val="0"/>
              </a:spcBef>
              <a:buFont typeface="Arial"/>
              <a:buChar char="•"/>
            </a:pPr>
            <a:r>
              <a:rPr lang="en-US" sz="1699" spc="81" strike="noStrike" u="none">
                <a:solidFill>
                  <a:srgbClr val="070605"/>
                </a:solidFill>
                <a:latin typeface="Saira"/>
                <a:ea typeface="Saira"/>
                <a:cs typeface="Saira"/>
                <a:sym typeface="Saira"/>
              </a:rPr>
              <a:t>El sistema debe permitir eliminar jugadores que ya no pertenecen a la escuela Quilmes FC</a:t>
            </a:r>
          </a:p>
          <a:p>
            <a:pPr algn="ctr" marL="367026" indent="-183513" lvl="1">
              <a:lnSpc>
                <a:spcPts val="2379"/>
              </a:lnSpc>
              <a:spcBef>
                <a:spcPct val="0"/>
              </a:spcBef>
              <a:buFont typeface="Arial"/>
              <a:buChar char="•"/>
            </a:pPr>
            <a:r>
              <a:rPr lang="en-US" sz="1699" spc="81" strike="noStrike" u="none">
                <a:solidFill>
                  <a:srgbClr val="070605"/>
                </a:solidFill>
                <a:latin typeface="Saira"/>
                <a:ea typeface="Saira"/>
                <a:cs typeface="Saira"/>
                <a:sym typeface="Saira"/>
              </a:rPr>
              <a:t>El sistema debe permitir conocer de manera organizada el rendimiento de los jugadores de la escuela Quilmes FC</a:t>
            </a:r>
          </a:p>
          <a:p>
            <a:pPr algn="ctr" marL="367026" indent="-183513" lvl="1">
              <a:lnSpc>
                <a:spcPts val="2379"/>
              </a:lnSpc>
              <a:spcBef>
                <a:spcPct val="0"/>
              </a:spcBef>
              <a:buFont typeface="Arial"/>
              <a:buChar char="•"/>
            </a:pPr>
            <a:r>
              <a:rPr lang="en-US" sz="1699" spc="81" strike="noStrike" u="none">
                <a:solidFill>
                  <a:srgbClr val="070605"/>
                </a:solidFill>
                <a:latin typeface="Saira"/>
                <a:ea typeface="Saira"/>
                <a:cs typeface="Saira"/>
                <a:sym typeface="Saira"/>
              </a:rPr>
              <a:t>El sistema debe permitir ingresar las estadísticas de cada jugador</a:t>
            </a:r>
          </a:p>
          <a:p>
            <a:pPr algn="ctr" marL="367026" indent="-183513" lvl="1">
              <a:lnSpc>
                <a:spcPts val="2379"/>
              </a:lnSpc>
              <a:spcBef>
                <a:spcPct val="0"/>
              </a:spcBef>
              <a:buFont typeface="Arial"/>
              <a:buChar char="•"/>
            </a:pPr>
            <a:r>
              <a:rPr lang="en-US" sz="1699" spc="81" strike="noStrike" u="none">
                <a:solidFill>
                  <a:srgbClr val="070605"/>
                </a:solidFill>
                <a:latin typeface="Saira"/>
                <a:ea typeface="Saira"/>
                <a:cs typeface="Saira"/>
                <a:sym typeface="Saira"/>
              </a:rPr>
              <a:t>El sistema debe permitir comparar los jugadores</a:t>
            </a:r>
          </a:p>
          <a:p>
            <a:pPr algn="ctr" marL="367026" indent="-183513" lvl="1">
              <a:lnSpc>
                <a:spcPts val="2379"/>
              </a:lnSpc>
              <a:spcBef>
                <a:spcPct val="0"/>
              </a:spcBef>
              <a:buFont typeface="Arial"/>
              <a:buChar char="•"/>
            </a:pPr>
            <a:r>
              <a:rPr lang="en-US" sz="1699" spc="81" strike="noStrike" u="none">
                <a:solidFill>
                  <a:srgbClr val="070605"/>
                </a:solidFill>
                <a:latin typeface="Saira"/>
                <a:ea typeface="Saira"/>
                <a:cs typeface="Saira"/>
                <a:sym typeface="Saira"/>
              </a:rPr>
              <a:t>El sistema debe permitir editar el perfil de los usuarios</a:t>
            </a:r>
          </a:p>
          <a:p>
            <a:pPr algn="ctr" marL="367026" indent="-183513" lvl="1">
              <a:lnSpc>
                <a:spcPts val="2379"/>
              </a:lnSpc>
              <a:spcBef>
                <a:spcPct val="0"/>
              </a:spcBef>
              <a:buFont typeface="Arial"/>
              <a:buChar char="•"/>
            </a:pPr>
            <a:r>
              <a:rPr lang="en-US" sz="1699" spc="81" strike="noStrike" u="none">
                <a:solidFill>
                  <a:srgbClr val="070605"/>
                </a:solidFill>
                <a:latin typeface="Saira"/>
                <a:ea typeface="Saira"/>
                <a:cs typeface="Saira"/>
                <a:sym typeface="Saira"/>
              </a:rPr>
              <a:t>El sistema debe permitir conocer el cronograma de actividades del club</a:t>
            </a:r>
          </a:p>
          <a:p>
            <a:pPr algn="ctr" marL="0" indent="0" lvl="0">
              <a:lnSpc>
                <a:spcPts val="2379"/>
              </a:lnSpc>
              <a:spcBef>
                <a:spcPct val="0"/>
              </a:spcBef>
            </a:pPr>
          </a:p>
        </p:txBody>
      </p:sp>
      <p:sp>
        <p:nvSpPr>
          <p:cNvPr name="TextBox 4" id="4"/>
          <p:cNvSpPr txBox="true"/>
          <p:nvPr/>
        </p:nvSpPr>
        <p:spPr>
          <a:xfrm rot="0">
            <a:off x="4662864" y="1579419"/>
            <a:ext cx="8962272" cy="2364788"/>
          </a:xfrm>
          <a:prstGeom prst="rect">
            <a:avLst/>
          </a:prstGeom>
        </p:spPr>
        <p:txBody>
          <a:bodyPr anchor="t" rtlCol="false" tIns="0" lIns="0" bIns="0" rIns="0">
            <a:spAutoFit/>
          </a:bodyPr>
          <a:lstStyle/>
          <a:p>
            <a:pPr algn="ctr">
              <a:lnSpc>
                <a:spcPts val="9307"/>
              </a:lnSpc>
            </a:pPr>
            <a:r>
              <a:rPr lang="en-US" sz="6648">
                <a:solidFill>
                  <a:srgbClr val="080808"/>
                </a:solidFill>
                <a:latin typeface="Sports World"/>
                <a:ea typeface="Sports World"/>
                <a:cs typeface="Sports World"/>
                <a:sym typeface="Sports World"/>
              </a:rPr>
              <a:t>REQUISITOS</a:t>
            </a:r>
          </a:p>
          <a:p>
            <a:pPr algn="ctr">
              <a:lnSpc>
                <a:spcPts val="9307"/>
              </a:lnSpc>
            </a:pPr>
            <a:r>
              <a:rPr lang="en-US" sz="6648">
                <a:solidFill>
                  <a:srgbClr val="080808"/>
                </a:solidFill>
                <a:latin typeface="Sports World"/>
                <a:ea typeface="Sports World"/>
                <a:cs typeface="Sports World"/>
                <a:sym typeface="Sports World"/>
              </a:rPr>
              <a:t>FUNCIONALES</a:t>
            </a:r>
          </a:p>
        </p:txBody>
      </p:sp>
      <p:grpSp>
        <p:nvGrpSpPr>
          <p:cNvPr name="Group 5" id="5"/>
          <p:cNvGrpSpPr>
            <a:grpSpLocks noChangeAspect="true"/>
          </p:cNvGrpSpPr>
          <p:nvPr/>
        </p:nvGrpSpPr>
        <p:grpSpPr>
          <a:xfrm rot="0">
            <a:off x="-877216" y="7924641"/>
            <a:ext cx="19567790" cy="9652055"/>
            <a:chOff x="0" y="0"/>
            <a:chExt cx="10744200" cy="5299710"/>
          </a:xfrm>
        </p:grpSpPr>
        <p:sp>
          <p:nvSpPr>
            <p:cNvPr name="Freeform 6" id="6"/>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7" id="7"/>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8" id="8"/>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grpSp>
        <p:nvGrpSpPr>
          <p:cNvPr name="Group 9" id="9"/>
          <p:cNvGrpSpPr>
            <a:grpSpLocks noChangeAspect="true"/>
          </p:cNvGrpSpPr>
          <p:nvPr/>
        </p:nvGrpSpPr>
        <p:grpSpPr>
          <a:xfrm rot="-10800000">
            <a:off x="-349975" y="-7551646"/>
            <a:ext cx="19567790" cy="9652055"/>
            <a:chOff x="0" y="0"/>
            <a:chExt cx="10744200" cy="5299710"/>
          </a:xfrm>
        </p:grpSpPr>
        <p:sp>
          <p:nvSpPr>
            <p:cNvPr name="Freeform 10" id="10"/>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11" id="11"/>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12" id="12"/>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sp>
        <p:nvSpPr>
          <p:cNvPr name="Freeform 13" id="13"/>
          <p:cNvSpPr/>
          <p:nvPr/>
        </p:nvSpPr>
        <p:spPr>
          <a:xfrm flipH="false" flipV="false" rot="0">
            <a:off x="659153" y="791716"/>
            <a:ext cx="739095" cy="684895"/>
          </a:xfrm>
          <a:custGeom>
            <a:avLst/>
            <a:gdLst/>
            <a:ahLst/>
            <a:cxnLst/>
            <a:rect r="r" b="b" t="t" l="l"/>
            <a:pathLst>
              <a:path h="684895" w="739095">
                <a:moveTo>
                  <a:pt x="0" y="0"/>
                </a:moveTo>
                <a:lnTo>
                  <a:pt x="739094" y="0"/>
                </a:lnTo>
                <a:lnTo>
                  <a:pt x="739094" y="684895"/>
                </a:lnTo>
                <a:lnTo>
                  <a:pt x="0" y="684895"/>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187119" y="4146264"/>
            <a:ext cx="12231755" cy="2491740"/>
          </a:xfrm>
          <a:prstGeom prst="rect">
            <a:avLst/>
          </a:prstGeom>
        </p:spPr>
        <p:txBody>
          <a:bodyPr anchor="t" rtlCol="false" tIns="0" lIns="0" bIns="0" rIns="0">
            <a:spAutoFit/>
          </a:bodyPr>
          <a:lstStyle/>
          <a:p>
            <a:pPr algn="ctr" marL="518160" indent="-259080" lvl="1">
              <a:lnSpc>
                <a:spcPts val="3359"/>
              </a:lnSpc>
              <a:spcBef>
                <a:spcPct val="0"/>
              </a:spcBef>
              <a:buFont typeface="Arial"/>
              <a:buChar char="•"/>
            </a:pPr>
            <a:r>
              <a:rPr lang="en-US" sz="2400" spc="115">
                <a:solidFill>
                  <a:srgbClr val="070605"/>
                </a:solidFill>
                <a:latin typeface="Saira"/>
                <a:ea typeface="Saira"/>
                <a:cs typeface="Saira"/>
                <a:sym typeface="Saira"/>
              </a:rPr>
              <a:t>In</a:t>
            </a:r>
            <a:r>
              <a:rPr lang="en-US" sz="2400" spc="115" strike="noStrike" u="none">
                <a:solidFill>
                  <a:srgbClr val="070605"/>
                </a:solidFill>
                <a:latin typeface="Saira"/>
                <a:ea typeface="Saira"/>
                <a:cs typeface="Saira"/>
                <a:sym typeface="Saira"/>
              </a:rPr>
              <a:t>terfaz de usuario intuitiva y fácil de usar.</a:t>
            </a:r>
          </a:p>
          <a:p>
            <a:pPr algn="ctr" marL="518160" indent="-259080" lvl="1">
              <a:lnSpc>
                <a:spcPts val="3359"/>
              </a:lnSpc>
              <a:spcBef>
                <a:spcPct val="0"/>
              </a:spcBef>
              <a:buFont typeface="Arial"/>
              <a:buChar char="•"/>
            </a:pPr>
            <a:r>
              <a:rPr lang="en-US" sz="2400" spc="115" strike="noStrike" u="none">
                <a:solidFill>
                  <a:srgbClr val="070605"/>
                </a:solidFill>
                <a:latin typeface="Saira"/>
                <a:ea typeface="Saira"/>
                <a:cs typeface="Saira"/>
                <a:sym typeface="Saira"/>
              </a:rPr>
              <a:t>D</a:t>
            </a:r>
            <a:r>
              <a:rPr lang="en-US" sz="2400" spc="115" strike="noStrike" u="none">
                <a:solidFill>
                  <a:srgbClr val="070605"/>
                </a:solidFill>
                <a:latin typeface="Saira"/>
                <a:ea typeface="Saira"/>
                <a:cs typeface="Saira"/>
                <a:sym typeface="Saira"/>
              </a:rPr>
              <a:t>iseño responsivo para adaptarse a dispositivos móviles y de escritorio.</a:t>
            </a:r>
          </a:p>
          <a:p>
            <a:pPr algn="ctr" marL="518160" indent="-259080" lvl="1">
              <a:lnSpc>
                <a:spcPts val="3359"/>
              </a:lnSpc>
              <a:spcBef>
                <a:spcPct val="0"/>
              </a:spcBef>
              <a:buFont typeface="Arial"/>
              <a:buChar char="•"/>
            </a:pPr>
            <a:r>
              <a:rPr lang="en-US" sz="2400" spc="115" strike="noStrike" u="none">
                <a:solidFill>
                  <a:srgbClr val="070605"/>
                </a:solidFill>
                <a:latin typeface="Saira"/>
                <a:ea typeface="Saira"/>
                <a:cs typeface="Saira"/>
                <a:sym typeface="Saira"/>
              </a:rPr>
              <a:t>Tiempo de carga de las páginas no debe exceder los 3 segundos.</a:t>
            </a:r>
          </a:p>
          <a:p>
            <a:pPr algn="ctr" marL="518160" indent="-259080" lvl="1">
              <a:lnSpc>
                <a:spcPts val="3359"/>
              </a:lnSpc>
              <a:spcBef>
                <a:spcPct val="0"/>
              </a:spcBef>
              <a:buFont typeface="Arial"/>
              <a:buChar char="•"/>
            </a:pPr>
            <a:r>
              <a:rPr lang="en-US" sz="2400" spc="115" strike="noStrike" u="none">
                <a:solidFill>
                  <a:srgbClr val="070605"/>
                </a:solidFill>
                <a:latin typeface="Saira"/>
                <a:ea typeface="Saira"/>
                <a:cs typeface="Saira"/>
                <a:sym typeface="Saira"/>
              </a:rPr>
              <a:t>U</a:t>
            </a:r>
            <a:r>
              <a:rPr lang="en-US" sz="2400" spc="115" strike="noStrike" u="none">
                <a:solidFill>
                  <a:srgbClr val="070605"/>
                </a:solidFill>
                <a:latin typeface="Saira"/>
                <a:ea typeface="Saira"/>
                <a:cs typeface="Saira"/>
                <a:sym typeface="Saira"/>
              </a:rPr>
              <a:t>so de colores de la institución </a:t>
            </a:r>
          </a:p>
          <a:p>
            <a:pPr algn="ctr" marL="518160" indent="-259080" lvl="1">
              <a:lnSpc>
                <a:spcPts val="3359"/>
              </a:lnSpc>
              <a:spcBef>
                <a:spcPct val="0"/>
              </a:spcBef>
              <a:buFont typeface="Arial"/>
              <a:buChar char="•"/>
            </a:pPr>
            <a:r>
              <a:rPr lang="en-US" sz="2400" spc="115" strike="noStrike" u="none">
                <a:solidFill>
                  <a:srgbClr val="070605"/>
                </a:solidFill>
                <a:latin typeface="Saira"/>
                <a:ea typeface="Saira"/>
                <a:cs typeface="Saira"/>
                <a:sym typeface="Saira"/>
              </a:rPr>
              <a:t>Interacciones fluidas sin retrasos notables</a:t>
            </a:r>
          </a:p>
          <a:p>
            <a:pPr algn="ctr" marL="0" indent="0" lvl="0">
              <a:lnSpc>
                <a:spcPts val="3359"/>
              </a:lnSpc>
              <a:spcBef>
                <a:spcPct val="0"/>
              </a:spcBef>
            </a:pPr>
          </a:p>
        </p:txBody>
      </p:sp>
      <p:sp>
        <p:nvSpPr>
          <p:cNvPr name="TextBox 4" id="4"/>
          <p:cNvSpPr txBox="true"/>
          <p:nvPr/>
        </p:nvSpPr>
        <p:spPr>
          <a:xfrm rot="0">
            <a:off x="4662864" y="1579419"/>
            <a:ext cx="8962272" cy="2364788"/>
          </a:xfrm>
          <a:prstGeom prst="rect">
            <a:avLst/>
          </a:prstGeom>
        </p:spPr>
        <p:txBody>
          <a:bodyPr anchor="t" rtlCol="false" tIns="0" lIns="0" bIns="0" rIns="0">
            <a:spAutoFit/>
          </a:bodyPr>
          <a:lstStyle/>
          <a:p>
            <a:pPr algn="ctr">
              <a:lnSpc>
                <a:spcPts val="9307"/>
              </a:lnSpc>
            </a:pPr>
            <a:r>
              <a:rPr lang="en-US" sz="6648">
                <a:solidFill>
                  <a:srgbClr val="080808"/>
                </a:solidFill>
                <a:latin typeface="Sports World"/>
                <a:ea typeface="Sports World"/>
                <a:cs typeface="Sports World"/>
                <a:sym typeface="Sports World"/>
              </a:rPr>
              <a:t>REQUISITOS</a:t>
            </a:r>
          </a:p>
          <a:p>
            <a:pPr algn="ctr">
              <a:lnSpc>
                <a:spcPts val="9307"/>
              </a:lnSpc>
            </a:pPr>
            <a:r>
              <a:rPr lang="en-US" sz="6648">
                <a:solidFill>
                  <a:srgbClr val="080808"/>
                </a:solidFill>
                <a:latin typeface="Sports World"/>
                <a:ea typeface="Sports World"/>
                <a:cs typeface="Sports World"/>
                <a:sym typeface="Sports World"/>
              </a:rPr>
              <a:t>NO FUNCIONALES</a:t>
            </a:r>
          </a:p>
        </p:txBody>
      </p:sp>
      <p:grpSp>
        <p:nvGrpSpPr>
          <p:cNvPr name="Group 5" id="5"/>
          <p:cNvGrpSpPr>
            <a:grpSpLocks noChangeAspect="true"/>
          </p:cNvGrpSpPr>
          <p:nvPr/>
        </p:nvGrpSpPr>
        <p:grpSpPr>
          <a:xfrm rot="0">
            <a:off x="-877216" y="7924641"/>
            <a:ext cx="19567790" cy="9652055"/>
            <a:chOff x="0" y="0"/>
            <a:chExt cx="10744200" cy="5299710"/>
          </a:xfrm>
        </p:grpSpPr>
        <p:sp>
          <p:nvSpPr>
            <p:cNvPr name="Freeform 6" id="6"/>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7" id="7"/>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8" id="8"/>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grpSp>
        <p:nvGrpSpPr>
          <p:cNvPr name="Group 9" id="9"/>
          <p:cNvGrpSpPr>
            <a:grpSpLocks noChangeAspect="true"/>
          </p:cNvGrpSpPr>
          <p:nvPr/>
        </p:nvGrpSpPr>
        <p:grpSpPr>
          <a:xfrm rot="-10800000">
            <a:off x="-349975" y="-7551646"/>
            <a:ext cx="19567790" cy="9652055"/>
            <a:chOff x="0" y="0"/>
            <a:chExt cx="10744200" cy="5299710"/>
          </a:xfrm>
        </p:grpSpPr>
        <p:sp>
          <p:nvSpPr>
            <p:cNvPr name="Freeform 10" id="10"/>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11" id="11"/>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12" id="12"/>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sp>
        <p:nvSpPr>
          <p:cNvPr name="Freeform 13" id="13"/>
          <p:cNvSpPr/>
          <p:nvPr/>
        </p:nvSpPr>
        <p:spPr>
          <a:xfrm flipH="false" flipV="false" rot="0">
            <a:off x="659153" y="791716"/>
            <a:ext cx="739095" cy="684895"/>
          </a:xfrm>
          <a:custGeom>
            <a:avLst/>
            <a:gdLst/>
            <a:ahLst/>
            <a:cxnLst/>
            <a:rect r="r" b="b" t="t" l="l"/>
            <a:pathLst>
              <a:path h="684895" w="739095">
                <a:moveTo>
                  <a:pt x="0" y="0"/>
                </a:moveTo>
                <a:lnTo>
                  <a:pt x="739094" y="0"/>
                </a:lnTo>
                <a:lnTo>
                  <a:pt x="739094" y="684895"/>
                </a:lnTo>
                <a:lnTo>
                  <a:pt x="0" y="684895"/>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DAG7t3_LFjk</dc:identifier>
  <dcterms:modified xsi:type="dcterms:W3CDTF">2011-08-01T06:04:30Z</dcterms:modified>
  <cp:revision>1</cp:revision>
  <dc:title>SCORD</dc:title>
</cp:coreProperties>
</file>